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3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77" r:id="rId21"/>
    <p:sldId id="279" r:id="rId22"/>
    <p:sldId id="281" r:id="rId23"/>
    <p:sldId id="282" r:id="rId24"/>
    <p:sldId id="283" r:id="rId25"/>
    <p:sldId id="284" r:id="rId26"/>
    <p:sldId id="285" r:id="rId27"/>
    <p:sldId id="287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6" r:id="rId46"/>
    <p:sldId id="308" r:id="rId47"/>
    <p:sldId id="309" r:id="rId48"/>
    <p:sldId id="311" r:id="rId49"/>
    <p:sldId id="312" r:id="rId50"/>
    <p:sldId id="313" r:id="rId51"/>
    <p:sldId id="329" r:id="rId52"/>
    <p:sldId id="314" r:id="rId53"/>
    <p:sldId id="315" r:id="rId54"/>
    <p:sldId id="316" r:id="rId55"/>
    <p:sldId id="317" r:id="rId56"/>
    <p:sldId id="318" r:id="rId57"/>
    <p:sldId id="319" r:id="rId58"/>
    <p:sldId id="407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415" r:id="rId67"/>
    <p:sldId id="265" r:id="rId68"/>
    <p:sldId id="416" r:id="rId69"/>
    <p:sldId id="417" r:id="rId70"/>
    <p:sldId id="268" r:id="rId71"/>
    <p:sldId id="269" r:id="rId72"/>
    <p:sldId id="270" r:id="rId73"/>
    <p:sldId id="418" r:id="rId74"/>
    <p:sldId id="419" r:id="rId75"/>
    <p:sldId id="420" r:id="rId76"/>
    <p:sldId id="421" r:id="rId77"/>
    <p:sldId id="422" r:id="rId78"/>
    <p:sldId id="423" r:id="rId79"/>
    <p:sldId id="424" r:id="rId80"/>
    <p:sldId id="425" r:id="rId81"/>
    <p:sldId id="278" r:id="rId82"/>
    <p:sldId id="426" r:id="rId83"/>
    <p:sldId id="427" r:id="rId84"/>
    <p:sldId id="428" r:id="rId85"/>
    <p:sldId id="429" r:id="rId86"/>
    <p:sldId id="430" r:id="rId87"/>
    <p:sldId id="431" r:id="rId88"/>
    <p:sldId id="432" r:id="rId89"/>
    <p:sldId id="433" r:id="rId90"/>
    <p:sldId id="434" r:id="rId91"/>
    <p:sldId id="435" r:id="rId92"/>
    <p:sldId id="436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583" r:id="rId106"/>
    <p:sldId id="584" r:id="rId107"/>
    <p:sldId id="585" r:id="rId108"/>
    <p:sldId id="586" r:id="rId109"/>
    <p:sldId id="388" r:id="rId110"/>
    <p:sldId id="389" r:id="rId111"/>
    <p:sldId id="390" r:id="rId112"/>
    <p:sldId id="391" r:id="rId113"/>
    <p:sldId id="305" r:id="rId114"/>
    <p:sldId id="392" r:id="rId115"/>
    <p:sldId id="307" r:id="rId116"/>
    <p:sldId id="393" r:id="rId117"/>
    <p:sldId id="394" r:id="rId118"/>
    <p:sldId id="310" r:id="rId119"/>
    <p:sldId id="395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320" r:id="rId129"/>
    <p:sldId id="321" r:id="rId130"/>
    <p:sldId id="322" r:id="rId131"/>
    <p:sldId id="323" r:id="rId132"/>
    <p:sldId id="324" r:id="rId133"/>
    <p:sldId id="325" r:id="rId134"/>
    <p:sldId id="326" r:id="rId135"/>
    <p:sldId id="327" r:id="rId136"/>
    <p:sldId id="328" r:id="rId137"/>
    <p:sldId id="404" r:id="rId138"/>
    <p:sldId id="405" r:id="rId139"/>
    <p:sldId id="406" r:id="rId140"/>
    <p:sldId id="332" r:id="rId141"/>
    <p:sldId id="333" r:id="rId142"/>
    <p:sldId id="334" r:id="rId143"/>
    <p:sldId id="335" r:id="rId144"/>
    <p:sldId id="336" r:id="rId145"/>
    <p:sldId id="337" r:id="rId146"/>
    <p:sldId id="338" r:id="rId147"/>
    <p:sldId id="339" r:id="rId148"/>
    <p:sldId id="340" r:id="rId149"/>
    <p:sldId id="341" r:id="rId150"/>
    <p:sldId id="342" r:id="rId151"/>
    <p:sldId id="343" r:id="rId152"/>
    <p:sldId id="587" r:id="rId153"/>
    <p:sldId id="588" r:id="rId154"/>
    <p:sldId id="589" r:id="rId155"/>
    <p:sldId id="590" r:id="rId156"/>
    <p:sldId id="591" r:id="rId157"/>
    <p:sldId id="592" r:id="rId158"/>
    <p:sldId id="593" r:id="rId159"/>
    <p:sldId id="594" r:id="rId160"/>
    <p:sldId id="595" r:id="rId161"/>
    <p:sldId id="596" r:id="rId162"/>
    <p:sldId id="597" r:id="rId163"/>
    <p:sldId id="598" r:id="rId164"/>
    <p:sldId id="599" r:id="rId165"/>
    <p:sldId id="600" r:id="rId166"/>
    <p:sldId id="601" r:id="rId167"/>
    <p:sldId id="602" r:id="rId168"/>
    <p:sldId id="603" r:id="rId169"/>
    <p:sldId id="604" r:id="rId170"/>
    <p:sldId id="605" r:id="rId171"/>
    <p:sldId id="606" r:id="rId172"/>
    <p:sldId id="607" r:id="rId173"/>
    <p:sldId id="608" r:id="rId174"/>
    <p:sldId id="609" r:id="rId175"/>
    <p:sldId id="610" r:id="rId176"/>
    <p:sldId id="611" r:id="rId177"/>
    <p:sldId id="612" r:id="rId178"/>
    <p:sldId id="613" r:id="rId179"/>
    <p:sldId id="614" r:id="rId180"/>
    <p:sldId id="615" r:id="rId181"/>
    <p:sldId id="616" r:id="rId182"/>
    <p:sldId id="617" r:id="rId183"/>
    <p:sldId id="618" r:id="rId184"/>
    <p:sldId id="619" r:id="rId185"/>
    <p:sldId id="437" r:id="rId186"/>
    <p:sldId id="438" r:id="rId187"/>
    <p:sldId id="439" r:id="rId188"/>
    <p:sldId id="440" r:id="rId189"/>
    <p:sldId id="447" r:id="rId190"/>
    <p:sldId id="442" r:id="rId191"/>
    <p:sldId id="443" r:id="rId192"/>
    <p:sldId id="444" r:id="rId193"/>
    <p:sldId id="445" r:id="rId194"/>
    <p:sldId id="446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4" r:id="rId219"/>
    <p:sldId id="472" r:id="rId220"/>
    <p:sldId id="473" r:id="rId221"/>
    <p:sldId id="475" r:id="rId222"/>
    <p:sldId id="476" r:id="rId223"/>
    <p:sldId id="477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579" r:id="rId232"/>
    <p:sldId id="580" r:id="rId233"/>
    <p:sldId id="581" r:id="rId234"/>
    <p:sldId id="486" r:id="rId235"/>
    <p:sldId id="582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8" r:id="rId267"/>
    <p:sldId id="517" r:id="rId268"/>
    <p:sldId id="519" r:id="rId269"/>
    <p:sldId id="520" r:id="rId270"/>
    <p:sldId id="521" r:id="rId271"/>
    <p:sldId id="523" r:id="rId272"/>
    <p:sldId id="524" r:id="rId273"/>
    <p:sldId id="525" r:id="rId274"/>
    <p:sldId id="526" r:id="rId275"/>
    <p:sldId id="527" r:id="rId276"/>
    <p:sldId id="528" r:id="rId277"/>
    <p:sldId id="529" r:id="rId278"/>
    <p:sldId id="530" r:id="rId279"/>
    <p:sldId id="531" r:id="rId280"/>
    <p:sldId id="532" r:id="rId281"/>
    <p:sldId id="533" r:id="rId282"/>
    <p:sldId id="534" r:id="rId283"/>
    <p:sldId id="535" r:id="rId284"/>
    <p:sldId id="536" r:id="rId285"/>
    <p:sldId id="537" r:id="rId286"/>
    <p:sldId id="538" r:id="rId287"/>
    <p:sldId id="539" r:id="rId288"/>
    <p:sldId id="540" r:id="rId289"/>
    <p:sldId id="541" r:id="rId290"/>
    <p:sldId id="546" r:id="rId291"/>
    <p:sldId id="547" r:id="rId292"/>
    <p:sldId id="548" r:id="rId293"/>
    <p:sldId id="549" r:id="rId294"/>
    <p:sldId id="550" r:id="rId295"/>
    <p:sldId id="551" r:id="rId296"/>
    <p:sldId id="552" r:id="rId297"/>
    <p:sldId id="620" r:id="rId298"/>
    <p:sldId id="621" r:id="rId299"/>
    <p:sldId id="622" r:id="rId300"/>
    <p:sldId id="623" r:id="rId301"/>
    <p:sldId id="624" r:id="rId302"/>
    <p:sldId id="625" r:id="rId303"/>
    <p:sldId id="626" r:id="rId304"/>
    <p:sldId id="627" r:id="rId305"/>
    <p:sldId id="628" r:id="rId306"/>
    <p:sldId id="629" r:id="rId307"/>
    <p:sldId id="630" r:id="rId308"/>
    <p:sldId id="631" r:id="rId309"/>
    <p:sldId id="632" r:id="rId310"/>
    <p:sldId id="633" r:id="rId311"/>
    <p:sldId id="634" r:id="rId312"/>
    <p:sldId id="635" r:id="rId313"/>
    <p:sldId id="636" r:id="rId314"/>
    <p:sldId id="555" r:id="rId315"/>
    <p:sldId id="556" r:id="rId316"/>
    <p:sldId id="557" r:id="rId317"/>
    <p:sldId id="558" r:id="rId318"/>
    <p:sldId id="559" r:id="rId319"/>
    <p:sldId id="560" r:id="rId320"/>
    <p:sldId id="561" r:id="rId321"/>
    <p:sldId id="562" r:id="rId322"/>
    <p:sldId id="563" r:id="rId323"/>
    <p:sldId id="564" r:id="rId324"/>
    <p:sldId id="565" r:id="rId325"/>
    <p:sldId id="566" r:id="rId326"/>
    <p:sldId id="567" r:id="rId327"/>
    <p:sldId id="568" r:id="rId328"/>
    <p:sldId id="569" r:id="rId329"/>
    <p:sldId id="570" r:id="rId330"/>
    <p:sldId id="571" r:id="rId331"/>
    <p:sldId id="572" r:id="rId332"/>
    <p:sldId id="573" r:id="rId333"/>
    <p:sldId id="574" r:id="rId334"/>
    <p:sldId id="576" r:id="rId335"/>
    <p:sldId id="575" r:id="rId336"/>
    <p:sldId id="577" r:id="rId3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ly Adel" initials="SA" lastIdx="1" clrIdx="0">
    <p:extLst>
      <p:ext uri="{19B8F6BF-5375-455C-9EA6-DF929625EA0E}">
        <p15:presenceInfo xmlns:p15="http://schemas.microsoft.com/office/powerpoint/2012/main" userId="cbed0f4d8cc890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6374" autoAdjust="0"/>
  </p:normalViewPr>
  <p:slideViewPr>
    <p:cSldViewPr snapToGrid="0">
      <p:cViewPr varScale="1">
        <p:scale>
          <a:sx n="106" d="100"/>
          <a:sy n="106" d="100"/>
        </p:scale>
        <p:origin x="5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 /><Relationship Id="rId299" Type="http://schemas.openxmlformats.org/officeDocument/2006/relationships/slide" Target="slides/slide297.xml" /><Relationship Id="rId303" Type="http://schemas.openxmlformats.org/officeDocument/2006/relationships/slide" Target="slides/slide301.xml" /><Relationship Id="rId21" Type="http://schemas.openxmlformats.org/officeDocument/2006/relationships/slide" Target="slides/slide19.xml" /><Relationship Id="rId42" Type="http://schemas.openxmlformats.org/officeDocument/2006/relationships/slide" Target="slides/slide40.xml" /><Relationship Id="rId63" Type="http://schemas.openxmlformats.org/officeDocument/2006/relationships/slide" Target="slides/slide61.xml" /><Relationship Id="rId84" Type="http://schemas.openxmlformats.org/officeDocument/2006/relationships/slide" Target="slides/slide82.xml" /><Relationship Id="rId138" Type="http://schemas.openxmlformats.org/officeDocument/2006/relationships/slide" Target="slides/slide136.xml" /><Relationship Id="rId159" Type="http://schemas.openxmlformats.org/officeDocument/2006/relationships/slide" Target="slides/slide157.xml" /><Relationship Id="rId324" Type="http://schemas.openxmlformats.org/officeDocument/2006/relationships/slide" Target="slides/slide322.xml" /><Relationship Id="rId170" Type="http://schemas.openxmlformats.org/officeDocument/2006/relationships/slide" Target="slides/slide168.xml" /><Relationship Id="rId191" Type="http://schemas.openxmlformats.org/officeDocument/2006/relationships/slide" Target="slides/slide189.xml" /><Relationship Id="rId205" Type="http://schemas.openxmlformats.org/officeDocument/2006/relationships/slide" Target="slides/slide203.xml" /><Relationship Id="rId226" Type="http://schemas.openxmlformats.org/officeDocument/2006/relationships/slide" Target="slides/slide224.xml" /><Relationship Id="rId247" Type="http://schemas.openxmlformats.org/officeDocument/2006/relationships/slide" Target="slides/slide245.xml" /><Relationship Id="rId107" Type="http://schemas.openxmlformats.org/officeDocument/2006/relationships/slide" Target="slides/slide105.xml" /><Relationship Id="rId268" Type="http://schemas.openxmlformats.org/officeDocument/2006/relationships/slide" Target="slides/slide266.xml" /><Relationship Id="rId289" Type="http://schemas.openxmlformats.org/officeDocument/2006/relationships/slide" Target="slides/slide287.xml" /><Relationship Id="rId11" Type="http://schemas.openxmlformats.org/officeDocument/2006/relationships/slide" Target="slides/slide9.xml" /><Relationship Id="rId32" Type="http://schemas.openxmlformats.org/officeDocument/2006/relationships/slide" Target="slides/slide30.xml" /><Relationship Id="rId53" Type="http://schemas.openxmlformats.org/officeDocument/2006/relationships/slide" Target="slides/slide51.xml" /><Relationship Id="rId74" Type="http://schemas.openxmlformats.org/officeDocument/2006/relationships/slide" Target="slides/slide72.xml" /><Relationship Id="rId128" Type="http://schemas.openxmlformats.org/officeDocument/2006/relationships/slide" Target="slides/slide126.xml" /><Relationship Id="rId149" Type="http://schemas.openxmlformats.org/officeDocument/2006/relationships/slide" Target="slides/slide147.xml" /><Relationship Id="rId314" Type="http://schemas.openxmlformats.org/officeDocument/2006/relationships/slide" Target="slides/slide312.xml" /><Relationship Id="rId335" Type="http://schemas.openxmlformats.org/officeDocument/2006/relationships/slide" Target="slides/slide333.xml" /><Relationship Id="rId5" Type="http://schemas.openxmlformats.org/officeDocument/2006/relationships/slide" Target="slides/slide3.xml" /><Relationship Id="rId95" Type="http://schemas.openxmlformats.org/officeDocument/2006/relationships/slide" Target="slides/slide93.xml" /><Relationship Id="rId160" Type="http://schemas.openxmlformats.org/officeDocument/2006/relationships/slide" Target="slides/slide158.xml" /><Relationship Id="rId181" Type="http://schemas.openxmlformats.org/officeDocument/2006/relationships/slide" Target="slides/slide179.xml" /><Relationship Id="rId216" Type="http://schemas.openxmlformats.org/officeDocument/2006/relationships/slide" Target="slides/slide214.xml" /><Relationship Id="rId237" Type="http://schemas.openxmlformats.org/officeDocument/2006/relationships/slide" Target="slides/slide235.xml" /><Relationship Id="rId258" Type="http://schemas.openxmlformats.org/officeDocument/2006/relationships/slide" Target="slides/slide256.xml" /><Relationship Id="rId279" Type="http://schemas.openxmlformats.org/officeDocument/2006/relationships/slide" Target="slides/slide277.xml" /><Relationship Id="rId22" Type="http://schemas.openxmlformats.org/officeDocument/2006/relationships/slide" Target="slides/slide20.xml" /><Relationship Id="rId43" Type="http://schemas.openxmlformats.org/officeDocument/2006/relationships/slide" Target="slides/slide41.xml" /><Relationship Id="rId64" Type="http://schemas.openxmlformats.org/officeDocument/2006/relationships/slide" Target="slides/slide62.xml" /><Relationship Id="rId118" Type="http://schemas.openxmlformats.org/officeDocument/2006/relationships/slide" Target="slides/slide116.xml" /><Relationship Id="rId139" Type="http://schemas.openxmlformats.org/officeDocument/2006/relationships/slide" Target="slides/slide137.xml" /><Relationship Id="rId290" Type="http://schemas.openxmlformats.org/officeDocument/2006/relationships/slide" Target="slides/slide288.xml" /><Relationship Id="rId304" Type="http://schemas.openxmlformats.org/officeDocument/2006/relationships/slide" Target="slides/slide302.xml" /><Relationship Id="rId325" Type="http://schemas.openxmlformats.org/officeDocument/2006/relationships/slide" Target="slides/slide323.xml" /><Relationship Id="rId85" Type="http://schemas.openxmlformats.org/officeDocument/2006/relationships/slide" Target="slides/slide83.xml" /><Relationship Id="rId150" Type="http://schemas.openxmlformats.org/officeDocument/2006/relationships/slide" Target="slides/slide148.xml" /><Relationship Id="rId171" Type="http://schemas.openxmlformats.org/officeDocument/2006/relationships/slide" Target="slides/slide169.xml" /><Relationship Id="rId192" Type="http://schemas.openxmlformats.org/officeDocument/2006/relationships/slide" Target="slides/slide190.xml" /><Relationship Id="rId206" Type="http://schemas.openxmlformats.org/officeDocument/2006/relationships/slide" Target="slides/slide204.xml" /><Relationship Id="rId227" Type="http://schemas.openxmlformats.org/officeDocument/2006/relationships/slide" Target="slides/slide225.xml" /><Relationship Id="rId248" Type="http://schemas.openxmlformats.org/officeDocument/2006/relationships/slide" Target="slides/slide246.xml" /><Relationship Id="rId269" Type="http://schemas.openxmlformats.org/officeDocument/2006/relationships/slide" Target="slides/slide267.xml" /><Relationship Id="rId12" Type="http://schemas.openxmlformats.org/officeDocument/2006/relationships/slide" Target="slides/slide10.xml" /><Relationship Id="rId33" Type="http://schemas.openxmlformats.org/officeDocument/2006/relationships/slide" Target="slides/slide31.xml" /><Relationship Id="rId108" Type="http://schemas.openxmlformats.org/officeDocument/2006/relationships/slide" Target="slides/slide106.xml" /><Relationship Id="rId129" Type="http://schemas.openxmlformats.org/officeDocument/2006/relationships/slide" Target="slides/slide127.xml" /><Relationship Id="rId280" Type="http://schemas.openxmlformats.org/officeDocument/2006/relationships/slide" Target="slides/slide278.xml" /><Relationship Id="rId315" Type="http://schemas.openxmlformats.org/officeDocument/2006/relationships/slide" Target="slides/slide313.xml" /><Relationship Id="rId336" Type="http://schemas.openxmlformats.org/officeDocument/2006/relationships/slide" Target="slides/slide334.xml" /><Relationship Id="rId54" Type="http://schemas.openxmlformats.org/officeDocument/2006/relationships/slide" Target="slides/slide52.xml" /><Relationship Id="rId75" Type="http://schemas.openxmlformats.org/officeDocument/2006/relationships/slide" Target="slides/slide73.xml" /><Relationship Id="rId96" Type="http://schemas.openxmlformats.org/officeDocument/2006/relationships/slide" Target="slides/slide94.xml" /><Relationship Id="rId140" Type="http://schemas.openxmlformats.org/officeDocument/2006/relationships/slide" Target="slides/slide138.xml" /><Relationship Id="rId161" Type="http://schemas.openxmlformats.org/officeDocument/2006/relationships/slide" Target="slides/slide159.xml" /><Relationship Id="rId182" Type="http://schemas.openxmlformats.org/officeDocument/2006/relationships/slide" Target="slides/slide180.xml" /><Relationship Id="rId217" Type="http://schemas.openxmlformats.org/officeDocument/2006/relationships/slide" Target="slides/slide215.xml" /><Relationship Id="rId6" Type="http://schemas.openxmlformats.org/officeDocument/2006/relationships/slide" Target="slides/slide4.xml" /><Relationship Id="rId238" Type="http://schemas.openxmlformats.org/officeDocument/2006/relationships/slide" Target="slides/slide236.xml" /><Relationship Id="rId259" Type="http://schemas.openxmlformats.org/officeDocument/2006/relationships/slide" Target="slides/slide257.xml" /><Relationship Id="rId23" Type="http://schemas.openxmlformats.org/officeDocument/2006/relationships/slide" Target="slides/slide21.xml" /><Relationship Id="rId119" Type="http://schemas.openxmlformats.org/officeDocument/2006/relationships/slide" Target="slides/slide117.xml" /><Relationship Id="rId270" Type="http://schemas.openxmlformats.org/officeDocument/2006/relationships/slide" Target="slides/slide268.xml" /><Relationship Id="rId291" Type="http://schemas.openxmlformats.org/officeDocument/2006/relationships/slide" Target="slides/slide289.xml" /><Relationship Id="rId305" Type="http://schemas.openxmlformats.org/officeDocument/2006/relationships/slide" Target="slides/slide303.xml" /><Relationship Id="rId326" Type="http://schemas.openxmlformats.org/officeDocument/2006/relationships/slide" Target="slides/slide324.xml" /><Relationship Id="rId44" Type="http://schemas.openxmlformats.org/officeDocument/2006/relationships/slide" Target="slides/slide42.xml" /><Relationship Id="rId65" Type="http://schemas.openxmlformats.org/officeDocument/2006/relationships/slide" Target="slides/slide63.xml" /><Relationship Id="rId86" Type="http://schemas.openxmlformats.org/officeDocument/2006/relationships/slide" Target="slides/slide84.xml" /><Relationship Id="rId130" Type="http://schemas.openxmlformats.org/officeDocument/2006/relationships/slide" Target="slides/slide128.xml" /><Relationship Id="rId151" Type="http://schemas.openxmlformats.org/officeDocument/2006/relationships/slide" Target="slides/slide149.xml" /><Relationship Id="rId172" Type="http://schemas.openxmlformats.org/officeDocument/2006/relationships/slide" Target="slides/slide170.xml" /><Relationship Id="rId193" Type="http://schemas.openxmlformats.org/officeDocument/2006/relationships/slide" Target="slides/slide191.xml" /><Relationship Id="rId207" Type="http://schemas.openxmlformats.org/officeDocument/2006/relationships/slide" Target="slides/slide205.xml" /><Relationship Id="rId228" Type="http://schemas.openxmlformats.org/officeDocument/2006/relationships/slide" Target="slides/slide226.xml" /><Relationship Id="rId249" Type="http://schemas.openxmlformats.org/officeDocument/2006/relationships/slide" Target="slides/slide247.xml" /><Relationship Id="rId13" Type="http://schemas.openxmlformats.org/officeDocument/2006/relationships/slide" Target="slides/slide11.xml" /><Relationship Id="rId109" Type="http://schemas.openxmlformats.org/officeDocument/2006/relationships/slide" Target="slides/slide107.xml" /><Relationship Id="rId260" Type="http://schemas.openxmlformats.org/officeDocument/2006/relationships/slide" Target="slides/slide258.xml" /><Relationship Id="rId281" Type="http://schemas.openxmlformats.org/officeDocument/2006/relationships/slide" Target="slides/slide279.xml" /><Relationship Id="rId316" Type="http://schemas.openxmlformats.org/officeDocument/2006/relationships/slide" Target="slides/slide314.xml" /><Relationship Id="rId337" Type="http://schemas.openxmlformats.org/officeDocument/2006/relationships/slide" Target="slides/slide335.xml" /><Relationship Id="rId34" Type="http://schemas.openxmlformats.org/officeDocument/2006/relationships/slide" Target="slides/slide32.xml" /><Relationship Id="rId55" Type="http://schemas.openxmlformats.org/officeDocument/2006/relationships/slide" Target="slides/slide53.xml" /><Relationship Id="rId76" Type="http://schemas.openxmlformats.org/officeDocument/2006/relationships/slide" Target="slides/slide74.xml" /><Relationship Id="rId97" Type="http://schemas.openxmlformats.org/officeDocument/2006/relationships/slide" Target="slides/slide95.xml" /><Relationship Id="rId120" Type="http://schemas.openxmlformats.org/officeDocument/2006/relationships/slide" Target="slides/slide118.xml" /><Relationship Id="rId141" Type="http://schemas.openxmlformats.org/officeDocument/2006/relationships/slide" Target="slides/slide139.xml" /><Relationship Id="rId7" Type="http://schemas.openxmlformats.org/officeDocument/2006/relationships/slide" Target="slides/slide5.xml" /><Relationship Id="rId162" Type="http://schemas.openxmlformats.org/officeDocument/2006/relationships/slide" Target="slides/slide160.xml" /><Relationship Id="rId183" Type="http://schemas.openxmlformats.org/officeDocument/2006/relationships/slide" Target="slides/slide181.xml" /><Relationship Id="rId218" Type="http://schemas.openxmlformats.org/officeDocument/2006/relationships/slide" Target="slides/slide216.xml" /><Relationship Id="rId239" Type="http://schemas.openxmlformats.org/officeDocument/2006/relationships/slide" Target="slides/slide237.xml" /><Relationship Id="rId250" Type="http://schemas.openxmlformats.org/officeDocument/2006/relationships/slide" Target="slides/slide248.xml" /><Relationship Id="rId271" Type="http://schemas.openxmlformats.org/officeDocument/2006/relationships/slide" Target="slides/slide269.xml" /><Relationship Id="rId292" Type="http://schemas.openxmlformats.org/officeDocument/2006/relationships/slide" Target="slides/slide290.xml" /><Relationship Id="rId306" Type="http://schemas.openxmlformats.org/officeDocument/2006/relationships/slide" Target="slides/slide304.xml" /><Relationship Id="rId24" Type="http://schemas.openxmlformats.org/officeDocument/2006/relationships/slide" Target="slides/slide22.xml" /><Relationship Id="rId45" Type="http://schemas.openxmlformats.org/officeDocument/2006/relationships/slide" Target="slides/slide43.xml" /><Relationship Id="rId66" Type="http://schemas.openxmlformats.org/officeDocument/2006/relationships/slide" Target="slides/slide64.xml" /><Relationship Id="rId87" Type="http://schemas.openxmlformats.org/officeDocument/2006/relationships/slide" Target="slides/slide85.xml" /><Relationship Id="rId110" Type="http://schemas.openxmlformats.org/officeDocument/2006/relationships/slide" Target="slides/slide108.xml" /><Relationship Id="rId131" Type="http://schemas.openxmlformats.org/officeDocument/2006/relationships/slide" Target="slides/slide129.xml" /><Relationship Id="rId327" Type="http://schemas.openxmlformats.org/officeDocument/2006/relationships/slide" Target="slides/slide325.xml" /><Relationship Id="rId152" Type="http://schemas.openxmlformats.org/officeDocument/2006/relationships/slide" Target="slides/slide150.xml" /><Relationship Id="rId173" Type="http://schemas.openxmlformats.org/officeDocument/2006/relationships/slide" Target="slides/slide171.xml" /><Relationship Id="rId194" Type="http://schemas.openxmlformats.org/officeDocument/2006/relationships/slide" Target="slides/slide192.xml" /><Relationship Id="rId208" Type="http://schemas.openxmlformats.org/officeDocument/2006/relationships/slide" Target="slides/slide206.xml" /><Relationship Id="rId229" Type="http://schemas.openxmlformats.org/officeDocument/2006/relationships/slide" Target="slides/slide227.xml" /><Relationship Id="rId240" Type="http://schemas.openxmlformats.org/officeDocument/2006/relationships/slide" Target="slides/slide238.xml" /><Relationship Id="rId261" Type="http://schemas.openxmlformats.org/officeDocument/2006/relationships/slide" Target="slides/slide259.xml" /><Relationship Id="rId14" Type="http://schemas.openxmlformats.org/officeDocument/2006/relationships/slide" Target="slides/slide12.xml" /><Relationship Id="rId35" Type="http://schemas.openxmlformats.org/officeDocument/2006/relationships/slide" Target="slides/slide33.xml" /><Relationship Id="rId56" Type="http://schemas.openxmlformats.org/officeDocument/2006/relationships/slide" Target="slides/slide54.xml" /><Relationship Id="rId77" Type="http://schemas.openxmlformats.org/officeDocument/2006/relationships/slide" Target="slides/slide75.xml" /><Relationship Id="rId100" Type="http://schemas.openxmlformats.org/officeDocument/2006/relationships/slide" Target="slides/slide98.xml" /><Relationship Id="rId282" Type="http://schemas.openxmlformats.org/officeDocument/2006/relationships/slide" Target="slides/slide280.xml" /><Relationship Id="rId317" Type="http://schemas.openxmlformats.org/officeDocument/2006/relationships/slide" Target="slides/slide315.xml" /><Relationship Id="rId338" Type="http://schemas.openxmlformats.org/officeDocument/2006/relationships/notesMaster" Target="notesMasters/notesMaster1.xml" /><Relationship Id="rId8" Type="http://schemas.openxmlformats.org/officeDocument/2006/relationships/slide" Target="slides/slide6.xml" /><Relationship Id="rId98" Type="http://schemas.openxmlformats.org/officeDocument/2006/relationships/slide" Target="slides/slide96.xml" /><Relationship Id="rId121" Type="http://schemas.openxmlformats.org/officeDocument/2006/relationships/slide" Target="slides/slide119.xml" /><Relationship Id="rId142" Type="http://schemas.openxmlformats.org/officeDocument/2006/relationships/slide" Target="slides/slide140.xml" /><Relationship Id="rId163" Type="http://schemas.openxmlformats.org/officeDocument/2006/relationships/slide" Target="slides/slide161.xml" /><Relationship Id="rId184" Type="http://schemas.openxmlformats.org/officeDocument/2006/relationships/slide" Target="slides/slide182.xml" /><Relationship Id="rId219" Type="http://schemas.openxmlformats.org/officeDocument/2006/relationships/slide" Target="slides/slide217.xml" /><Relationship Id="rId230" Type="http://schemas.openxmlformats.org/officeDocument/2006/relationships/slide" Target="slides/slide228.xml" /><Relationship Id="rId251" Type="http://schemas.openxmlformats.org/officeDocument/2006/relationships/slide" Target="slides/slide249.xml" /><Relationship Id="rId25" Type="http://schemas.openxmlformats.org/officeDocument/2006/relationships/slide" Target="slides/slide23.xml" /><Relationship Id="rId46" Type="http://schemas.openxmlformats.org/officeDocument/2006/relationships/slide" Target="slides/slide44.xml" /><Relationship Id="rId67" Type="http://schemas.openxmlformats.org/officeDocument/2006/relationships/slide" Target="slides/slide65.xml" /><Relationship Id="rId116" Type="http://schemas.openxmlformats.org/officeDocument/2006/relationships/slide" Target="slides/slide114.xml" /><Relationship Id="rId137" Type="http://schemas.openxmlformats.org/officeDocument/2006/relationships/slide" Target="slides/slide135.xml" /><Relationship Id="rId158" Type="http://schemas.openxmlformats.org/officeDocument/2006/relationships/slide" Target="slides/slide156.xml" /><Relationship Id="rId272" Type="http://schemas.openxmlformats.org/officeDocument/2006/relationships/slide" Target="slides/slide270.xml" /><Relationship Id="rId293" Type="http://schemas.openxmlformats.org/officeDocument/2006/relationships/slide" Target="slides/slide291.xml" /><Relationship Id="rId302" Type="http://schemas.openxmlformats.org/officeDocument/2006/relationships/slide" Target="slides/slide300.xml" /><Relationship Id="rId307" Type="http://schemas.openxmlformats.org/officeDocument/2006/relationships/slide" Target="slides/slide305.xml" /><Relationship Id="rId323" Type="http://schemas.openxmlformats.org/officeDocument/2006/relationships/slide" Target="slides/slide321.xml" /><Relationship Id="rId328" Type="http://schemas.openxmlformats.org/officeDocument/2006/relationships/slide" Target="slides/slide326.xml" /><Relationship Id="rId20" Type="http://schemas.openxmlformats.org/officeDocument/2006/relationships/slide" Target="slides/slide18.xml" /><Relationship Id="rId41" Type="http://schemas.openxmlformats.org/officeDocument/2006/relationships/slide" Target="slides/slide39.xml" /><Relationship Id="rId62" Type="http://schemas.openxmlformats.org/officeDocument/2006/relationships/slide" Target="slides/slide60.xml" /><Relationship Id="rId83" Type="http://schemas.openxmlformats.org/officeDocument/2006/relationships/slide" Target="slides/slide81.xml" /><Relationship Id="rId88" Type="http://schemas.openxmlformats.org/officeDocument/2006/relationships/slide" Target="slides/slide86.xml" /><Relationship Id="rId111" Type="http://schemas.openxmlformats.org/officeDocument/2006/relationships/slide" Target="slides/slide109.xml" /><Relationship Id="rId132" Type="http://schemas.openxmlformats.org/officeDocument/2006/relationships/slide" Target="slides/slide130.xml" /><Relationship Id="rId153" Type="http://schemas.openxmlformats.org/officeDocument/2006/relationships/slide" Target="slides/slide151.xml" /><Relationship Id="rId174" Type="http://schemas.openxmlformats.org/officeDocument/2006/relationships/slide" Target="slides/slide172.xml" /><Relationship Id="rId179" Type="http://schemas.openxmlformats.org/officeDocument/2006/relationships/slide" Target="slides/slide177.xml" /><Relationship Id="rId195" Type="http://schemas.openxmlformats.org/officeDocument/2006/relationships/slide" Target="slides/slide193.xml" /><Relationship Id="rId209" Type="http://schemas.openxmlformats.org/officeDocument/2006/relationships/slide" Target="slides/slide207.xml" /><Relationship Id="rId190" Type="http://schemas.openxmlformats.org/officeDocument/2006/relationships/slide" Target="slides/slide188.xml" /><Relationship Id="rId204" Type="http://schemas.openxmlformats.org/officeDocument/2006/relationships/slide" Target="slides/slide202.xml" /><Relationship Id="rId220" Type="http://schemas.openxmlformats.org/officeDocument/2006/relationships/slide" Target="slides/slide218.xml" /><Relationship Id="rId225" Type="http://schemas.openxmlformats.org/officeDocument/2006/relationships/slide" Target="slides/slide223.xml" /><Relationship Id="rId241" Type="http://schemas.openxmlformats.org/officeDocument/2006/relationships/slide" Target="slides/slide239.xml" /><Relationship Id="rId246" Type="http://schemas.openxmlformats.org/officeDocument/2006/relationships/slide" Target="slides/slide244.xml" /><Relationship Id="rId267" Type="http://schemas.openxmlformats.org/officeDocument/2006/relationships/slide" Target="slides/slide265.xml" /><Relationship Id="rId288" Type="http://schemas.openxmlformats.org/officeDocument/2006/relationships/slide" Target="slides/slide286.xml" /><Relationship Id="rId15" Type="http://schemas.openxmlformats.org/officeDocument/2006/relationships/slide" Target="slides/slide13.xml" /><Relationship Id="rId36" Type="http://schemas.openxmlformats.org/officeDocument/2006/relationships/slide" Target="slides/slide34.xml" /><Relationship Id="rId57" Type="http://schemas.openxmlformats.org/officeDocument/2006/relationships/slide" Target="slides/slide55.xml" /><Relationship Id="rId106" Type="http://schemas.openxmlformats.org/officeDocument/2006/relationships/slide" Target="slides/slide104.xml" /><Relationship Id="rId127" Type="http://schemas.openxmlformats.org/officeDocument/2006/relationships/slide" Target="slides/slide125.xml" /><Relationship Id="rId262" Type="http://schemas.openxmlformats.org/officeDocument/2006/relationships/slide" Target="slides/slide260.xml" /><Relationship Id="rId283" Type="http://schemas.openxmlformats.org/officeDocument/2006/relationships/slide" Target="slides/slide281.xml" /><Relationship Id="rId313" Type="http://schemas.openxmlformats.org/officeDocument/2006/relationships/slide" Target="slides/slide311.xml" /><Relationship Id="rId318" Type="http://schemas.openxmlformats.org/officeDocument/2006/relationships/slide" Target="slides/slide316.xml" /><Relationship Id="rId339" Type="http://schemas.openxmlformats.org/officeDocument/2006/relationships/commentAuthors" Target="commentAuthors.xml" /><Relationship Id="rId10" Type="http://schemas.openxmlformats.org/officeDocument/2006/relationships/slide" Target="slides/slide8.xml" /><Relationship Id="rId31" Type="http://schemas.openxmlformats.org/officeDocument/2006/relationships/slide" Target="slides/slide29.xml" /><Relationship Id="rId52" Type="http://schemas.openxmlformats.org/officeDocument/2006/relationships/slide" Target="slides/slide50.xml" /><Relationship Id="rId73" Type="http://schemas.openxmlformats.org/officeDocument/2006/relationships/slide" Target="slides/slide71.xml" /><Relationship Id="rId78" Type="http://schemas.openxmlformats.org/officeDocument/2006/relationships/slide" Target="slides/slide76.xml" /><Relationship Id="rId94" Type="http://schemas.openxmlformats.org/officeDocument/2006/relationships/slide" Target="slides/slide92.xml" /><Relationship Id="rId99" Type="http://schemas.openxmlformats.org/officeDocument/2006/relationships/slide" Target="slides/slide97.xml" /><Relationship Id="rId101" Type="http://schemas.openxmlformats.org/officeDocument/2006/relationships/slide" Target="slides/slide99.xml" /><Relationship Id="rId122" Type="http://schemas.openxmlformats.org/officeDocument/2006/relationships/slide" Target="slides/slide120.xml" /><Relationship Id="rId143" Type="http://schemas.openxmlformats.org/officeDocument/2006/relationships/slide" Target="slides/slide141.xml" /><Relationship Id="rId148" Type="http://schemas.openxmlformats.org/officeDocument/2006/relationships/slide" Target="slides/slide146.xml" /><Relationship Id="rId164" Type="http://schemas.openxmlformats.org/officeDocument/2006/relationships/slide" Target="slides/slide162.xml" /><Relationship Id="rId169" Type="http://schemas.openxmlformats.org/officeDocument/2006/relationships/slide" Target="slides/slide167.xml" /><Relationship Id="rId185" Type="http://schemas.openxmlformats.org/officeDocument/2006/relationships/slide" Target="slides/slide183.xml" /><Relationship Id="rId334" Type="http://schemas.openxmlformats.org/officeDocument/2006/relationships/slide" Target="slides/slide332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80" Type="http://schemas.openxmlformats.org/officeDocument/2006/relationships/slide" Target="slides/slide178.xml" /><Relationship Id="rId210" Type="http://schemas.openxmlformats.org/officeDocument/2006/relationships/slide" Target="slides/slide208.xml" /><Relationship Id="rId215" Type="http://schemas.openxmlformats.org/officeDocument/2006/relationships/slide" Target="slides/slide213.xml" /><Relationship Id="rId236" Type="http://schemas.openxmlformats.org/officeDocument/2006/relationships/slide" Target="slides/slide234.xml" /><Relationship Id="rId257" Type="http://schemas.openxmlformats.org/officeDocument/2006/relationships/slide" Target="slides/slide255.xml" /><Relationship Id="rId278" Type="http://schemas.openxmlformats.org/officeDocument/2006/relationships/slide" Target="slides/slide276.xml" /><Relationship Id="rId26" Type="http://schemas.openxmlformats.org/officeDocument/2006/relationships/slide" Target="slides/slide24.xml" /><Relationship Id="rId231" Type="http://schemas.openxmlformats.org/officeDocument/2006/relationships/slide" Target="slides/slide229.xml" /><Relationship Id="rId252" Type="http://schemas.openxmlformats.org/officeDocument/2006/relationships/slide" Target="slides/slide250.xml" /><Relationship Id="rId273" Type="http://schemas.openxmlformats.org/officeDocument/2006/relationships/slide" Target="slides/slide271.xml" /><Relationship Id="rId294" Type="http://schemas.openxmlformats.org/officeDocument/2006/relationships/slide" Target="slides/slide292.xml" /><Relationship Id="rId308" Type="http://schemas.openxmlformats.org/officeDocument/2006/relationships/slide" Target="slides/slide306.xml" /><Relationship Id="rId329" Type="http://schemas.openxmlformats.org/officeDocument/2006/relationships/slide" Target="slides/slide327.xml" /><Relationship Id="rId47" Type="http://schemas.openxmlformats.org/officeDocument/2006/relationships/slide" Target="slides/slide45.xml" /><Relationship Id="rId68" Type="http://schemas.openxmlformats.org/officeDocument/2006/relationships/slide" Target="slides/slide66.xml" /><Relationship Id="rId89" Type="http://schemas.openxmlformats.org/officeDocument/2006/relationships/slide" Target="slides/slide87.xml" /><Relationship Id="rId112" Type="http://schemas.openxmlformats.org/officeDocument/2006/relationships/slide" Target="slides/slide110.xml" /><Relationship Id="rId133" Type="http://schemas.openxmlformats.org/officeDocument/2006/relationships/slide" Target="slides/slide131.xml" /><Relationship Id="rId154" Type="http://schemas.openxmlformats.org/officeDocument/2006/relationships/slide" Target="slides/slide152.xml" /><Relationship Id="rId175" Type="http://schemas.openxmlformats.org/officeDocument/2006/relationships/slide" Target="slides/slide173.xml" /><Relationship Id="rId340" Type="http://schemas.openxmlformats.org/officeDocument/2006/relationships/presProps" Target="presProps.xml" /><Relationship Id="rId196" Type="http://schemas.openxmlformats.org/officeDocument/2006/relationships/slide" Target="slides/slide194.xml" /><Relationship Id="rId200" Type="http://schemas.openxmlformats.org/officeDocument/2006/relationships/slide" Target="slides/slide198.xml" /><Relationship Id="rId16" Type="http://schemas.openxmlformats.org/officeDocument/2006/relationships/slide" Target="slides/slide14.xml" /><Relationship Id="rId221" Type="http://schemas.openxmlformats.org/officeDocument/2006/relationships/slide" Target="slides/slide219.xml" /><Relationship Id="rId242" Type="http://schemas.openxmlformats.org/officeDocument/2006/relationships/slide" Target="slides/slide240.xml" /><Relationship Id="rId263" Type="http://schemas.openxmlformats.org/officeDocument/2006/relationships/slide" Target="slides/slide261.xml" /><Relationship Id="rId284" Type="http://schemas.openxmlformats.org/officeDocument/2006/relationships/slide" Target="slides/slide282.xml" /><Relationship Id="rId319" Type="http://schemas.openxmlformats.org/officeDocument/2006/relationships/slide" Target="slides/slide317.xml" /><Relationship Id="rId37" Type="http://schemas.openxmlformats.org/officeDocument/2006/relationships/slide" Target="slides/slide35.xml" /><Relationship Id="rId58" Type="http://schemas.openxmlformats.org/officeDocument/2006/relationships/slide" Target="slides/slide56.xml" /><Relationship Id="rId79" Type="http://schemas.openxmlformats.org/officeDocument/2006/relationships/slide" Target="slides/slide77.xml" /><Relationship Id="rId102" Type="http://schemas.openxmlformats.org/officeDocument/2006/relationships/slide" Target="slides/slide100.xml" /><Relationship Id="rId123" Type="http://schemas.openxmlformats.org/officeDocument/2006/relationships/slide" Target="slides/slide121.xml" /><Relationship Id="rId144" Type="http://schemas.openxmlformats.org/officeDocument/2006/relationships/slide" Target="slides/slide142.xml" /><Relationship Id="rId330" Type="http://schemas.openxmlformats.org/officeDocument/2006/relationships/slide" Target="slides/slide328.xml" /><Relationship Id="rId90" Type="http://schemas.openxmlformats.org/officeDocument/2006/relationships/slide" Target="slides/slide88.xml" /><Relationship Id="rId165" Type="http://schemas.openxmlformats.org/officeDocument/2006/relationships/slide" Target="slides/slide163.xml" /><Relationship Id="rId186" Type="http://schemas.openxmlformats.org/officeDocument/2006/relationships/slide" Target="slides/slide184.xml" /><Relationship Id="rId211" Type="http://schemas.openxmlformats.org/officeDocument/2006/relationships/slide" Target="slides/slide209.xml" /><Relationship Id="rId232" Type="http://schemas.openxmlformats.org/officeDocument/2006/relationships/slide" Target="slides/slide230.xml" /><Relationship Id="rId253" Type="http://schemas.openxmlformats.org/officeDocument/2006/relationships/slide" Target="slides/slide251.xml" /><Relationship Id="rId274" Type="http://schemas.openxmlformats.org/officeDocument/2006/relationships/slide" Target="slides/slide272.xml" /><Relationship Id="rId295" Type="http://schemas.openxmlformats.org/officeDocument/2006/relationships/slide" Target="slides/slide293.xml" /><Relationship Id="rId309" Type="http://schemas.openxmlformats.org/officeDocument/2006/relationships/slide" Target="slides/slide307.xml" /><Relationship Id="rId27" Type="http://schemas.openxmlformats.org/officeDocument/2006/relationships/slide" Target="slides/slide25.xml" /><Relationship Id="rId48" Type="http://schemas.openxmlformats.org/officeDocument/2006/relationships/slide" Target="slides/slide46.xml" /><Relationship Id="rId69" Type="http://schemas.openxmlformats.org/officeDocument/2006/relationships/slide" Target="slides/slide67.xml" /><Relationship Id="rId113" Type="http://schemas.openxmlformats.org/officeDocument/2006/relationships/slide" Target="slides/slide111.xml" /><Relationship Id="rId134" Type="http://schemas.openxmlformats.org/officeDocument/2006/relationships/slide" Target="slides/slide132.xml" /><Relationship Id="rId320" Type="http://schemas.openxmlformats.org/officeDocument/2006/relationships/slide" Target="slides/slide318.xml" /><Relationship Id="rId80" Type="http://schemas.openxmlformats.org/officeDocument/2006/relationships/slide" Target="slides/slide78.xml" /><Relationship Id="rId155" Type="http://schemas.openxmlformats.org/officeDocument/2006/relationships/slide" Target="slides/slide153.xml" /><Relationship Id="rId176" Type="http://schemas.openxmlformats.org/officeDocument/2006/relationships/slide" Target="slides/slide174.xml" /><Relationship Id="rId197" Type="http://schemas.openxmlformats.org/officeDocument/2006/relationships/slide" Target="slides/slide195.xml" /><Relationship Id="rId341" Type="http://schemas.openxmlformats.org/officeDocument/2006/relationships/viewProps" Target="viewProps.xml" /><Relationship Id="rId201" Type="http://schemas.openxmlformats.org/officeDocument/2006/relationships/slide" Target="slides/slide199.xml" /><Relationship Id="rId222" Type="http://schemas.openxmlformats.org/officeDocument/2006/relationships/slide" Target="slides/slide220.xml" /><Relationship Id="rId243" Type="http://schemas.openxmlformats.org/officeDocument/2006/relationships/slide" Target="slides/slide241.xml" /><Relationship Id="rId264" Type="http://schemas.openxmlformats.org/officeDocument/2006/relationships/slide" Target="slides/slide262.xml" /><Relationship Id="rId285" Type="http://schemas.openxmlformats.org/officeDocument/2006/relationships/slide" Target="slides/slide283.xml" /><Relationship Id="rId17" Type="http://schemas.openxmlformats.org/officeDocument/2006/relationships/slide" Target="slides/slide15.xml" /><Relationship Id="rId38" Type="http://schemas.openxmlformats.org/officeDocument/2006/relationships/slide" Target="slides/slide36.xml" /><Relationship Id="rId59" Type="http://schemas.openxmlformats.org/officeDocument/2006/relationships/slide" Target="slides/slide57.xml" /><Relationship Id="rId103" Type="http://schemas.openxmlformats.org/officeDocument/2006/relationships/slide" Target="slides/slide101.xml" /><Relationship Id="rId124" Type="http://schemas.openxmlformats.org/officeDocument/2006/relationships/slide" Target="slides/slide122.xml" /><Relationship Id="rId310" Type="http://schemas.openxmlformats.org/officeDocument/2006/relationships/slide" Target="slides/slide308.xml" /><Relationship Id="rId70" Type="http://schemas.openxmlformats.org/officeDocument/2006/relationships/slide" Target="slides/slide68.xml" /><Relationship Id="rId91" Type="http://schemas.openxmlformats.org/officeDocument/2006/relationships/slide" Target="slides/slide89.xml" /><Relationship Id="rId145" Type="http://schemas.openxmlformats.org/officeDocument/2006/relationships/slide" Target="slides/slide143.xml" /><Relationship Id="rId166" Type="http://schemas.openxmlformats.org/officeDocument/2006/relationships/slide" Target="slides/slide164.xml" /><Relationship Id="rId187" Type="http://schemas.openxmlformats.org/officeDocument/2006/relationships/slide" Target="slides/slide185.xml" /><Relationship Id="rId331" Type="http://schemas.openxmlformats.org/officeDocument/2006/relationships/slide" Target="slides/slide329.xml" /><Relationship Id="rId1" Type="http://schemas.openxmlformats.org/officeDocument/2006/relationships/slideMaster" Target="slideMasters/slideMaster1.xml" /><Relationship Id="rId212" Type="http://schemas.openxmlformats.org/officeDocument/2006/relationships/slide" Target="slides/slide210.xml" /><Relationship Id="rId233" Type="http://schemas.openxmlformats.org/officeDocument/2006/relationships/slide" Target="slides/slide231.xml" /><Relationship Id="rId254" Type="http://schemas.openxmlformats.org/officeDocument/2006/relationships/slide" Target="slides/slide252.xml" /><Relationship Id="rId28" Type="http://schemas.openxmlformats.org/officeDocument/2006/relationships/slide" Target="slides/slide26.xml" /><Relationship Id="rId49" Type="http://schemas.openxmlformats.org/officeDocument/2006/relationships/slide" Target="slides/slide47.xml" /><Relationship Id="rId114" Type="http://schemas.openxmlformats.org/officeDocument/2006/relationships/slide" Target="slides/slide112.xml" /><Relationship Id="rId275" Type="http://schemas.openxmlformats.org/officeDocument/2006/relationships/slide" Target="slides/slide273.xml" /><Relationship Id="rId296" Type="http://schemas.openxmlformats.org/officeDocument/2006/relationships/slide" Target="slides/slide294.xml" /><Relationship Id="rId300" Type="http://schemas.openxmlformats.org/officeDocument/2006/relationships/slide" Target="slides/slide298.xml" /><Relationship Id="rId60" Type="http://schemas.openxmlformats.org/officeDocument/2006/relationships/slide" Target="slides/slide58.xml" /><Relationship Id="rId81" Type="http://schemas.openxmlformats.org/officeDocument/2006/relationships/slide" Target="slides/slide79.xml" /><Relationship Id="rId135" Type="http://schemas.openxmlformats.org/officeDocument/2006/relationships/slide" Target="slides/slide133.xml" /><Relationship Id="rId156" Type="http://schemas.openxmlformats.org/officeDocument/2006/relationships/slide" Target="slides/slide154.xml" /><Relationship Id="rId177" Type="http://schemas.openxmlformats.org/officeDocument/2006/relationships/slide" Target="slides/slide175.xml" /><Relationship Id="rId198" Type="http://schemas.openxmlformats.org/officeDocument/2006/relationships/slide" Target="slides/slide196.xml" /><Relationship Id="rId321" Type="http://schemas.openxmlformats.org/officeDocument/2006/relationships/slide" Target="slides/slide319.xml" /><Relationship Id="rId342" Type="http://schemas.openxmlformats.org/officeDocument/2006/relationships/theme" Target="theme/theme1.xml" /><Relationship Id="rId202" Type="http://schemas.openxmlformats.org/officeDocument/2006/relationships/slide" Target="slides/slide200.xml" /><Relationship Id="rId223" Type="http://schemas.openxmlformats.org/officeDocument/2006/relationships/slide" Target="slides/slide221.xml" /><Relationship Id="rId244" Type="http://schemas.openxmlformats.org/officeDocument/2006/relationships/slide" Target="slides/slide242.xml" /><Relationship Id="rId18" Type="http://schemas.openxmlformats.org/officeDocument/2006/relationships/slide" Target="slides/slide16.xml" /><Relationship Id="rId39" Type="http://schemas.openxmlformats.org/officeDocument/2006/relationships/slide" Target="slides/slide37.xml" /><Relationship Id="rId265" Type="http://schemas.openxmlformats.org/officeDocument/2006/relationships/slide" Target="slides/slide263.xml" /><Relationship Id="rId286" Type="http://schemas.openxmlformats.org/officeDocument/2006/relationships/slide" Target="slides/slide284.xml" /><Relationship Id="rId50" Type="http://schemas.openxmlformats.org/officeDocument/2006/relationships/slide" Target="slides/slide48.xml" /><Relationship Id="rId104" Type="http://schemas.openxmlformats.org/officeDocument/2006/relationships/slide" Target="slides/slide102.xml" /><Relationship Id="rId125" Type="http://schemas.openxmlformats.org/officeDocument/2006/relationships/slide" Target="slides/slide123.xml" /><Relationship Id="rId146" Type="http://schemas.openxmlformats.org/officeDocument/2006/relationships/slide" Target="slides/slide144.xml" /><Relationship Id="rId167" Type="http://schemas.openxmlformats.org/officeDocument/2006/relationships/slide" Target="slides/slide165.xml" /><Relationship Id="rId188" Type="http://schemas.openxmlformats.org/officeDocument/2006/relationships/slide" Target="slides/slide186.xml" /><Relationship Id="rId311" Type="http://schemas.openxmlformats.org/officeDocument/2006/relationships/slide" Target="slides/slide309.xml" /><Relationship Id="rId332" Type="http://schemas.openxmlformats.org/officeDocument/2006/relationships/slide" Target="slides/slide330.xml" /><Relationship Id="rId71" Type="http://schemas.openxmlformats.org/officeDocument/2006/relationships/slide" Target="slides/slide69.xml" /><Relationship Id="rId92" Type="http://schemas.openxmlformats.org/officeDocument/2006/relationships/slide" Target="slides/slide90.xml" /><Relationship Id="rId213" Type="http://schemas.openxmlformats.org/officeDocument/2006/relationships/slide" Target="slides/slide211.xml" /><Relationship Id="rId234" Type="http://schemas.openxmlformats.org/officeDocument/2006/relationships/slide" Target="slides/slide232.xml" /><Relationship Id="rId2" Type="http://schemas.openxmlformats.org/officeDocument/2006/relationships/slideMaster" Target="slideMasters/slideMaster2.xml" /><Relationship Id="rId29" Type="http://schemas.openxmlformats.org/officeDocument/2006/relationships/slide" Target="slides/slide27.xml" /><Relationship Id="rId255" Type="http://schemas.openxmlformats.org/officeDocument/2006/relationships/slide" Target="slides/slide253.xml" /><Relationship Id="rId276" Type="http://schemas.openxmlformats.org/officeDocument/2006/relationships/slide" Target="slides/slide274.xml" /><Relationship Id="rId297" Type="http://schemas.openxmlformats.org/officeDocument/2006/relationships/slide" Target="slides/slide295.xml" /><Relationship Id="rId40" Type="http://schemas.openxmlformats.org/officeDocument/2006/relationships/slide" Target="slides/slide38.xml" /><Relationship Id="rId115" Type="http://schemas.openxmlformats.org/officeDocument/2006/relationships/slide" Target="slides/slide113.xml" /><Relationship Id="rId136" Type="http://schemas.openxmlformats.org/officeDocument/2006/relationships/slide" Target="slides/slide134.xml" /><Relationship Id="rId157" Type="http://schemas.openxmlformats.org/officeDocument/2006/relationships/slide" Target="slides/slide155.xml" /><Relationship Id="rId178" Type="http://schemas.openxmlformats.org/officeDocument/2006/relationships/slide" Target="slides/slide176.xml" /><Relationship Id="rId301" Type="http://schemas.openxmlformats.org/officeDocument/2006/relationships/slide" Target="slides/slide299.xml" /><Relationship Id="rId322" Type="http://schemas.openxmlformats.org/officeDocument/2006/relationships/slide" Target="slides/slide320.xml" /><Relationship Id="rId343" Type="http://schemas.openxmlformats.org/officeDocument/2006/relationships/tableStyles" Target="tableStyles.xml" /><Relationship Id="rId61" Type="http://schemas.openxmlformats.org/officeDocument/2006/relationships/slide" Target="slides/slide59.xml" /><Relationship Id="rId82" Type="http://schemas.openxmlformats.org/officeDocument/2006/relationships/slide" Target="slides/slide80.xml" /><Relationship Id="rId199" Type="http://schemas.openxmlformats.org/officeDocument/2006/relationships/slide" Target="slides/slide197.xml" /><Relationship Id="rId203" Type="http://schemas.openxmlformats.org/officeDocument/2006/relationships/slide" Target="slides/slide201.xml" /><Relationship Id="rId19" Type="http://schemas.openxmlformats.org/officeDocument/2006/relationships/slide" Target="slides/slide17.xml" /><Relationship Id="rId224" Type="http://schemas.openxmlformats.org/officeDocument/2006/relationships/slide" Target="slides/slide222.xml" /><Relationship Id="rId245" Type="http://schemas.openxmlformats.org/officeDocument/2006/relationships/slide" Target="slides/slide243.xml" /><Relationship Id="rId266" Type="http://schemas.openxmlformats.org/officeDocument/2006/relationships/slide" Target="slides/slide264.xml" /><Relationship Id="rId287" Type="http://schemas.openxmlformats.org/officeDocument/2006/relationships/slide" Target="slides/slide285.xml" /><Relationship Id="rId30" Type="http://schemas.openxmlformats.org/officeDocument/2006/relationships/slide" Target="slides/slide28.xml" /><Relationship Id="rId105" Type="http://schemas.openxmlformats.org/officeDocument/2006/relationships/slide" Target="slides/slide103.xml" /><Relationship Id="rId126" Type="http://schemas.openxmlformats.org/officeDocument/2006/relationships/slide" Target="slides/slide124.xml" /><Relationship Id="rId147" Type="http://schemas.openxmlformats.org/officeDocument/2006/relationships/slide" Target="slides/slide145.xml" /><Relationship Id="rId168" Type="http://schemas.openxmlformats.org/officeDocument/2006/relationships/slide" Target="slides/slide166.xml" /><Relationship Id="rId312" Type="http://schemas.openxmlformats.org/officeDocument/2006/relationships/slide" Target="slides/slide310.xml" /><Relationship Id="rId333" Type="http://schemas.openxmlformats.org/officeDocument/2006/relationships/slide" Target="slides/slide331.xml" /><Relationship Id="rId51" Type="http://schemas.openxmlformats.org/officeDocument/2006/relationships/slide" Target="slides/slide49.xml" /><Relationship Id="rId72" Type="http://schemas.openxmlformats.org/officeDocument/2006/relationships/slide" Target="slides/slide70.xml" /><Relationship Id="rId93" Type="http://schemas.openxmlformats.org/officeDocument/2006/relationships/slide" Target="slides/slide91.xml" /><Relationship Id="rId189" Type="http://schemas.openxmlformats.org/officeDocument/2006/relationships/slide" Target="slides/slide187.xml" /><Relationship Id="rId3" Type="http://schemas.openxmlformats.org/officeDocument/2006/relationships/slide" Target="slides/slide1.xml" /><Relationship Id="rId214" Type="http://schemas.openxmlformats.org/officeDocument/2006/relationships/slide" Target="slides/slide212.xml" /><Relationship Id="rId235" Type="http://schemas.openxmlformats.org/officeDocument/2006/relationships/slide" Target="slides/slide233.xml" /><Relationship Id="rId256" Type="http://schemas.openxmlformats.org/officeDocument/2006/relationships/slide" Target="slides/slide254.xml" /><Relationship Id="rId277" Type="http://schemas.openxmlformats.org/officeDocument/2006/relationships/slide" Target="slides/slide275.xml" /><Relationship Id="rId298" Type="http://schemas.openxmlformats.org/officeDocument/2006/relationships/slide" Target="slides/slide296.xml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05T19:49:14.897" idx="1">
    <p:pos x="5145" y="3434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DB59C-5099-432F-9368-2196D4965E11}" type="datetimeFigureOut"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AE894-BEFE-4B5C-88F2-EF4E007DC4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1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C96DC-8746-4F00-BA67-995E445431A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0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543A-3CCF-46DE-8801-252F02AD6E93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7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543A-3CCF-46DE-8801-252F02AD6E93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6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 /><Relationship Id="rId1" Type="http://schemas.openxmlformats.org/officeDocument/2006/relationships/slideLayout" Target="../slideLayouts/slideLayout2.xml" 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 /><Relationship Id="rId1" Type="http://schemas.openxmlformats.org/officeDocument/2006/relationships/slideLayout" Target="../slideLayouts/slideLayout2.xml" 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 /><Relationship Id="rId1" Type="http://schemas.openxmlformats.org/officeDocument/2006/relationships/slideLayout" Target="../slideLayouts/slideLayout2.xml" 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 /><Relationship Id="rId1" Type="http://schemas.openxmlformats.org/officeDocument/2006/relationships/slideLayout" Target="../slideLayouts/slideLayout2.xml" 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 /><Relationship Id="rId1" Type="http://schemas.openxmlformats.org/officeDocument/2006/relationships/slideLayout" Target="../slideLayouts/slideLayout2.xml" 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 /><Relationship Id="rId1" Type="http://schemas.openxmlformats.org/officeDocument/2006/relationships/slideLayout" Target="../slideLayouts/slideLayout2.xml" 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 /><Relationship Id="rId1" Type="http://schemas.openxmlformats.org/officeDocument/2006/relationships/slideLayout" Target="../slideLayouts/slideLayout2.xml" 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 /><Relationship Id="rId1" Type="http://schemas.openxmlformats.org/officeDocument/2006/relationships/slideLayout" Target="../slideLayouts/slideLayout2.xml" 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 /><Relationship Id="rId1" Type="http://schemas.openxmlformats.org/officeDocument/2006/relationships/slideLayout" Target="../slideLayouts/slideLayout2.xml" 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 /><Relationship Id="rId1" Type="http://schemas.openxmlformats.org/officeDocument/2006/relationships/slideLayout" Target="../slideLayouts/slideLayout4.xml" 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 /><Relationship Id="rId1" Type="http://schemas.openxmlformats.org/officeDocument/2006/relationships/slideLayout" Target="../slideLayouts/slideLayout2.xml" 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 /><Relationship Id="rId1" Type="http://schemas.openxmlformats.org/officeDocument/2006/relationships/slideLayout" Target="../slideLayouts/slideLayout7.xml" 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 /><Relationship Id="rId1" Type="http://schemas.openxmlformats.org/officeDocument/2006/relationships/slideLayout" Target="../slideLayouts/slideLayout2.xml" 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 /><Relationship Id="rId1" Type="http://schemas.openxmlformats.org/officeDocument/2006/relationships/slideLayout" Target="../slideLayouts/slideLayout2.xml" 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 /><Relationship Id="rId1" Type="http://schemas.openxmlformats.org/officeDocument/2006/relationships/slideLayout" Target="../slideLayouts/slideLayout2.xml" 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 /><Relationship Id="rId1" Type="http://schemas.openxmlformats.org/officeDocument/2006/relationships/slideLayout" Target="../slideLayouts/slideLayout2.xml" 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 /><Relationship Id="rId1" Type="http://schemas.openxmlformats.org/officeDocument/2006/relationships/slideLayout" Target="../slideLayouts/slideLayout13.xml" 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 /><Relationship Id="rId1" Type="http://schemas.openxmlformats.org/officeDocument/2006/relationships/slideLayout" Target="../slideLayouts/slideLayout13.xml" 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 /><Relationship Id="rId1" Type="http://schemas.openxmlformats.org/officeDocument/2006/relationships/slideLayout" Target="../slideLayouts/slideLayout13.xml" 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 /><Relationship Id="rId1" Type="http://schemas.openxmlformats.org/officeDocument/2006/relationships/slideLayout" Target="../slideLayouts/slideLayout13.xml" 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 /><Relationship Id="rId1" Type="http://schemas.openxmlformats.org/officeDocument/2006/relationships/slideLayout" Target="../slideLayouts/slideLayout13.xml" 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 /><Relationship Id="rId1" Type="http://schemas.openxmlformats.org/officeDocument/2006/relationships/slideLayout" Target="../slideLayouts/slideLayout13.xml" 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 /><Relationship Id="rId1" Type="http://schemas.openxmlformats.org/officeDocument/2006/relationships/slideLayout" Target="../slideLayouts/slideLayout13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 /><Relationship Id="rId1" Type="http://schemas.openxmlformats.org/officeDocument/2006/relationships/slideLayout" Target="../slideLayouts/slideLayout13.xml" 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 /><Relationship Id="rId1" Type="http://schemas.openxmlformats.org/officeDocument/2006/relationships/slideLayout" Target="../slideLayouts/slideLayout13.xml" 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 /><Relationship Id="rId1" Type="http://schemas.openxmlformats.org/officeDocument/2006/relationships/slideLayout" Target="../slideLayouts/slideLayout13.xml" 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 /><Relationship Id="rId1" Type="http://schemas.openxmlformats.org/officeDocument/2006/relationships/slideLayout" Target="../slideLayouts/slideLayout13.xml" 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 /><Relationship Id="rId1" Type="http://schemas.openxmlformats.org/officeDocument/2006/relationships/slideLayout" Target="../slideLayouts/slideLayout13.xml" 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 /><Relationship Id="rId1" Type="http://schemas.openxmlformats.org/officeDocument/2006/relationships/slideLayout" Target="../slideLayouts/slideLayout15.xml" 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 /><Relationship Id="rId1" Type="http://schemas.openxmlformats.org/officeDocument/2006/relationships/slideLayout" Target="../slideLayouts/slideLayout13.xml" 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 /><Relationship Id="rId1" Type="http://schemas.openxmlformats.org/officeDocument/2006/relationships/slideLayout" Target="../slideLayouts/slideLayout13.xml" 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 /><Relationship Id="rId1" Type="http://schemas.openxmlformats.org/officeDocument/2006/relationships/slideLayout" Target="../slideLayouts/slideLayout13.xml" 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 /><Relationship Id="rId1" Type="http://schemas.openxmlformats.org/officeDocument/2006/relationships/slideLayout" Target="../slideLayouts/slideLayout13.xml" 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 /><Relationship Id="rId1" Type="http://schemas.openxmlformats.org/officeDocument/2006/relationships/slideLayout" Target="../slideLayouts/slideLayout13.xml" 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 /><Relationship Id="rId1" Type="http://schemas.openxmlformats.org/officeDocument/2006/relationships/slideLayout" Target="../slideLayouts/slideLayout13.xml" 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 /><Relationship Id="rId1" Type="http://schemas.openxmlformats.org/officeDocument/2006/relationships/slideLayout" Target="../slideLayouts/slideLayout13.xml" 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 /><Relationship Id="rId2" Type="http://schemas.openxmlformats.org/officeDocument/2006/relationships/image" Target="../media/image132.png" /><Relationship Id="rId1" Type="http://schemas.openxmlformats.org/officeDocument/2006/relationships/slideLayout" Target="../slideLayouts/slideLayout15.xml" 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 /><Relationship Id="rId1" Type="http://schemas.openxmlformats.org/officeDocument/2006/relationships/slideLayout" Target="../slideLayouts/slideLayout13.xml" 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 /><Relationship Id="rId1" Type="http://schemas.openxmlformats.org/officeDocument/2006/relationships/slideLayout" Target="../slideLayouts/slideLayout13.xml" 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 /><Relationship Id="rId1" Type="http://schemas.openxmlformats.org/officeDocument/2006/relationships/slideLayout" Target="../slideLayouts/slideLayout13.xml" 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 /><Relationship Id="rId1" Type="http://schemas.openxmlformats.org/officeDocument/2006/relationships/slideLayout" Target="../slideLayouts/slideLayout13.xml" 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 /><Relationship Id="rId1" Type="http://schemas.openxmlformats.org/officeDocument/2006/relationships/slideLayout" Target="../slideLayouts/slideLayout13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 /><Relationship Id="rId2" Type="http://schemas.openxmlformats.org/officeDocument/2006/relationships/image" Target="../media/image138.png" /><Relationship Id="rId1" Type="http://schemas.openxmlformats.org/officeDocument/2006/relationships/slideLayout" Target="../slideLayouts/slideLayout15.xml" 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 /><Relationship Id="rId1" Type="http://schemas.openxmlformats.org/officeDocument/2006/relationships/slideLayout" Target="../slideLayouts/slideLayout13.xml" 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 /><Relationship Id="rId1" Type="http://schemas.openxmlformats.org/officeDocument/2006/relationships/slideLayout" Target="../slideLayouts/slideLayout13.xml" 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 /><Relationship Id="rId1" Type="http://schemas.openxmlformats.org/officeDocument/2006/relationships/slideLayout" Target="../slideLayouts/slideLayout13.xml" 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 /><Relationship Id="rId1" Type="http://schemas.openxmlformats.org/officeDocument/2006/relationships/slideLayout" Target="../slideLayouts/slideLayout18.xml" 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 /><Relationship Id="rId1" Type="http://schemas.openxmlformats.org/officeDocument/2006/relationships/slideLayout" Target="../slideLayouts/slideLayout18.xml" 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 /><Relationship Id="rId1" Type="http://schemas.openxmlformats.org/officeDocument/2006/relationships/slideLayout" Target="../slideLayouts/slideLayout13.xml" 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 /><Relationship Id="rId1" Type="http://schemas.openxmlformats.org/officeDocument/2006/relationships/slideLayout" Target="../slideLayouts/slideLayout13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 /><Relationship Id="rId1" Type="http://schemas.openxmlformats.org/officeDocument/2006/relationships/slideLayout" Target="../slideLayouts/slideLayout13.xml" 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 /><Relationship Id="rId1" Type="http://schemas.openxmlformats.org/officeDocument/2006/relationships/slideLayout" Target="../slideLayouts/slideLayout13.xml" 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 /><Relationship Id="rId1" Type="http://schemas.openxmlformats.org/officeDocument/2006/relationships/slideLayout" Target="../slideLayouts/slideLayout13.xml" 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 /><Relationship Id="rId1" Type="http://schemas.openxmlformats.org/officeDocument/2006/relationships/slideLayout" Target="../slideLayouts/slideLayout13.xml" 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 /><Relationship Id="rId1" Type="http://schemas.openxmlformats.org/officeDocument/2006/relationships/slideLayout" Target="../slideLayouts/slideLayout18.xml" 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 /><Relationship Id="rId1" Type="http://schemas.openxmlformats.org/officeDocument/2006/relationships/slideLayout" Target="../slideLayouts/slideLayout13.xml" 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 /><Relationship Id="rId1" Type="http://schemas.openxmlformats.org/officeDocument/2006/relationships/slideLayout" Target="../slideLayouts/slideLayout13.xml" 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 /><Relationship Id="rId1" Type="http://schemas.openxmlformats.org/officeDocument/2006/relationships/slideLayout" Target="../slideLayouts/slideLayout13.xml" 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 /><Relationship Id="rId1" Type="http://schemas.openxmlformats.org/officeDocument/2006/relationships/slideLayout" Target="../slideLayouts/slideLayout13.xml" 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 /><Relationship Id="rId1" Type="http://schemas.openxmlformats.org/officeDocument/2006/relationships/slideLayout" Target="../slideLayouts/slideLayout13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 /><Relationship Id="rId1" Type="http://schemas.openxmlformats.org/officeDocument/2006/relationships/slideLayout" Target="../slideLayouts/slideLayout13.xml" 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 /><Relationship Id="rId1" Type="http://schemas.openxmlformats.org/officeDocument/2006/relationships/slideLayout" Target="../slideLayouts/slideLayout13.xml" 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 /><Relationship Id="rId1" Type="http://schemas.openxmlformats.org/officeDocument/2006/relationships/slideLayout" Target="../slideLayouts/slideLayout13.xml" 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 /><Relationship Id="rId1" Type="http://schemas.openxmlformats.org/officeDocument/2006/relationships/slideLayout" Target="../slideLayouts/slideLayout13.xml" 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 /><Relationship Id="rId1" Type="http://schemas.openxmlformats.org/officeDocument/2006/relationships/slideLayout" Target="../slideLayouts/slideLayout13.xml" 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 /><Relationship Id="rId1" Type="http://schemas.openxmlformats.org/officeDocument/2006/relationships/slideLayout" Target="../slideLayouts/slideLayout13.xml" 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 /><Relationship Id="rId1" Type="http://schemas.openxmlformats.org/officeDocument/2006/relationships/slideLayout" Target="../slideLayouts/slideLayout13.xml" 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 /><Relationship Id="rId1" Type="http://schemas.openxmlformats.org/officeDocument/2006/relationships/slideLayout" Target="../slideLayouts/slideLayout13.xml" 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 /><Relationship Id="rId1" Type="http://schemas.openxmlformats.org/officeDocument/2006/relationships/slideLayout" Target="../slideLayouts/slideLayout13.xml" 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 /><Relationship Id="rId1" Type="http://schemas.openxmlformats.org/officeDocument/2006/relationships/slideLayout" Target="../slideLayouts/slideLayout18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 /><Relationship Id="rId1" Type="http://schemas.openxmlformats.org/officeDocument/2006/relationships/slideLayout" Target="../slideLayouts/slideLayout13.xml" 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 /><Relationship Id="rId1" Type="http://schemas.openxmlformats.org/officeDocument/2006/relationships/slideLayout" Target="../slideLayouts/slideLayout13.xml" 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 /><Relationship Id="rId1" Type="http://schemas.openxmlformats.org/officeDocument/2006/relationships/slideLayout" Target="../slideLayouts/slideLayout13.xml" 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 /><Relationship Id="rId1" Type="http://schemas.openxmlformats.org/officeDocument/2006/relationships/slideLayout" Target="../slideLayouts/slideLayout13.xml" 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 /><Relationship Id="rId1" Type="http://schemas.openxmlformats.org/officeDocument/2006/relationships/slideLayout" Target="../slideLayouts/slideLayout13.xml" 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 /><Relationship Id="rId1" Type="http://schemas.openxmlformats.org/officeDocument/2006/relationships/slideLayout" Target="../slideLayouts/slideLayout13.xml" 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 /><Relationship Id="rId1" Type="http://schemas.openxmlformats.org/officeDocument/2006/relationships/slideLayout" Target="../slideLayouts/slideLayout13.xml" 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 /><Relationship Id="rId1" Type="http://schemas.openxmlformats.org/officeDocument/2006/relationships/slideLayout" Target="../slideLayouts/slideLayout13.xml" 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 /><Relationship Id="rId1" Type="http://schemas.openxmlformats.org/officeDocument/2006/relationships/slideLayout" Target="../slideLayouts/slideLayout13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 /><Relationship Id="rId1" Type="http://schemas.openxmlformats.org/officeDocument/2006/relationships/slideLayout" Target="../slideLayouts/slideLayout13.xml" 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 /><Relationship Id="rId1" Type="http://schemas.openxmlformats.org/officeDocument/2006/relationships/slideLayout" Target="../slideLayouts/slideLayout13.xml" 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 /><Relationship Id="rId1" Type="http://schemas.openxmlformats.org/officeDocument/2006/relationships/slideLayout" Target="../slideLayouts/slideLayout13.xml" 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 /><Relationship Id="rId1" Type="http://schemas.openxmlformats.org/officeDocument/2006/relationships/slideLayout" Target="../slideLayouts/slideLayout13.xml" 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 /><Relationship Id="rId1" Type="http://schemas.openxmlformats.org/officeDocument/2006/relationships/slideLayout" Target="../slideLayouts/slideLayout13.xml" 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 /><Relationship Id="rId1" Type="http://schemas.openxmlformats.org/officeDocument/2006/relationships/slideLayout" Target="../slideLayouts/slideLayout13.xml" 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 /><Relationship Id="rId1" Type="http://schemas.openxmlformats.org/officeDocument/2006/relationships/slideLayout" Target="../slideLayouts/slideLayout13.xml" 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 /><Relationship Id="rId1" Type="http://schemas.openxmlformats.org/officeDocument/2006/relationships/slideLayout" Target="../slideLayouts/slideLayout13.xml" 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 /><Relationship Id="rId1" Type="http://schemas.openxmlformats.org/officeDocument/2006/relationships/slideLayout" Target="../slideLayouts/slideLayout13.xml" 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 /><Relationship Id="rId1" Type="http://schemas.openxmlformats.org/officeDocument/2006/relationships/slideLayout" Target="../slideLayouts/slideLayout13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 /><Relationship Id="rId1" Type="http://schemas.openxmlformats.org/officeDocument/2006/relationships/slideLayout" Target="../slideLayouts/slideLayout13.xml" 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 /><Relationship Id="rId1" Type="http://schemas.openxmlformats.org/officeDocument/2006/relationships/slideLayout" Target="../slideLayouts/slideLayout13.xml" 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 /><Relationship Id="rId1" Type="http://schemas.openxmlformats.org/officeDocument/2006/relationships/slideLayout" Target="../slideLayouts/slideLayout13.xml" 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 /><Relationship Id="rId1" Type="http://schemas.openxmlformats.org/officeDocument/2006/relationships/slideLayout" Target="../slideLayouts/slideLayout13.xml" 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 /><Relationship Id="rId1" Type="http://schemas.openxmlformats.org/officeDocument/2006/relationships/slideLayout" Target="../slideLayouts/slideLayout13.xml" 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 /><Relationship Id="rId1" Type="http://schemas.openxmlformats.org/officeDocument/2006/relationships/slideLayout" Target="../slideLayouts/slideLayout13.xml" 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 /><Relationship Id="rId1" Type="http://schemas.openxmlformats.org/officeDocument/2006/relationships/slideLayout" Target="../slideLayouts/slideLayout13.xml" 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 /><Relationship Id="rId1" Type="http://schemas.openxmlformats.org/officeDocument/2006/relationships/slideLayout" Target="../slideLayouts/slideLayout13.xml" 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 /><Relationship Id="rId1" Type="http://schemas.openxmlformats.org/officeDocument/2006/relationships/slideLayout" Target="../slideLayouts/slideLayout13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 /><Relationship Id="rId1" Type="http://schemas.openxmlformats.org/officeDocument/2006/relationships/slideLayout" Target="../slideLayouts/slideLayout13.xml" 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 /><Relationship Id="rId1" Type="http://schemas.openxmlformats.org/officeDocument/2006/relationships/slideLayout" Target="../slideLayouts/slideLayout13.xml" 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 /><Relationship Id="rId1" Type="http://schemas.openxmlformats.org/officeDocument/2006/relationships/slideLayout" Target="../slideLayouts/slideLayout13.xml" 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 /><Relationship Id="rId1" Type="http://schemas.openxmlformats.org/officeDocument/2006/relationships/slideLayout" Target="../slideLayouts/slideLayout13.xml" 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 /><Relationship Id="rId1" Type="http://schemas.openxmlformats.org/officeDocument/2006/relationships/slideLayout" Target="../slideLayouts/slideLayout13.xml" 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 /><Relationship Id="rId1" Type="http://schemas.openxmlformats.org/officeDocument/2006/relationships/slideLayout" Target="../slideLayouts/slideLayout13.xml" 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 /><Relationship Id="rId1" Type="http://schemas.openxmlformats.org/officeDocument/2006/relationships/slideLayout" Target="../slideLayouts/slideLayout13.xml" 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 /><Relationship Id="rId1" Type="http://schemas.openxmlformats.org/officeDocument/2006/relationships/slideLayout" Target="../slideLayouts/slideLayout12.xml" 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 /><Relationship Id="rId1" Type="http://schemas.openxmlformats.org/officeDocument/2006/relationships/slideLayout" Target="../slideLayouts/slideLayout13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 /><Relationship Id="rId1" Type="http://schemas.openxmlformats.org/officeDocument/2006/relationships/slideLayout" Target="../slideLayouts/slideLayout13.xml" 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3.xml" 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 /><Relationship Id="rId2" Type="http://schemas.openxmlformats.org/officeDocument/2006/relationships/image" Target="../media/image196.png" /><Relationship Id="rId1" Type="http://schemas.openxmlformats.org/officeDocument/2006/relationships/slideLayout" Target="../slideLayouts/slideLayout13.xml" 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 /><Relationship Id="rId1" Type="http://schemas.openxmlformats.org/officeDocument/2006/relationships/slideLayout" Target="../slideLayouts/slideLayout13.xml" 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 /><Relationship Id="rId1" Type="http://schemas.openxmlformats.org/officeDocument/2006/relationships/slideLayout" Target="../slideLayouts/slideLayout13.xml" 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 /><Relationship Id="rId1" Type="http://schemas.openxmlformats.org/officeDocument/2006/relationships/slideLayout" Target="../slideLayouts/slideLayout13.xml" 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 /><Relationship Id="rId1" Type="http://schemas.openxmlformats.org/officeDocument/2006/relationships/slideLayout" Target="../slideLayouts/slideLayout13.xml" 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 /><Relationship Id="rId1" Type="http://schemas.openxmlformats.org/officeDocument/2006/relationships/slideLayout" Target="../slideLayouts/slideLayout13.xml" 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 /><Relationship Id="rId1" Type="http://schemas.openxmlformats.org/officeDocument/2006/relationships/slideLayout" Target="../slideLayouts/slideLayout13.xml" 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3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 /><Relationship Id="rId2" Type="http://schemas.openxmlformats.org/officeDocument/2006/relationships/image" Target="../media/image205.png" /><Relationship Id="rId1" Type="http://schemas.openxmlformats.org/officeDocument/2006/relationships/slideLayout" Target="../slideLayouts/slideLayout13.xml" 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 /><Relationship Id="rId2" Type="http://schemas.openxmlformats.org/officeDocument/2006/relationships/image" Target="../media/image207.png" /><Relationship Id="rId1" Type="http://schemas.openxmlformats.org/officeDocument/2006/relationships/slideLayout" Target="../slideLayouts/slideLayout13.xml" 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 /><Relationship Id="rId2" Type="http://schemas.openxmlformats.org/officeDocument/2006/relationships/image" Target="../media/image209.png" /><Relationship Id="rId1" Type="http://schemas.openxmlformats.org/officeDocument/2006/relationships/slideLayout" Target="../slideLayouts/slideLayout13.xml" 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 /><Relationship Id="rId1" Type="http://schemas.openxmlformats.org/officeDocument/2006/relationships/slideLayout" Target="../slideLayouts/slideLayout13.xml" 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 /><Relationship Id="rId1" Type="http://schemas.openxmlformats.org/officeDocument/2006/relationships/slideLayout" Target="../slideLayouts/slideLayout13.xml" 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 /><Relationship Id="rId1" Type="http://schemas.openxmlformats.org/officeDocument/2006/relationships/slideLayout" Target="../slideLayouts/slideLayout18.xml" 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 /><Relationship Id="rId1" Type="http://schemas.openxmlformats.org/officeDocument/2006/relationships/slideLayout" Target="../slideLayouts/slideLayout18.xml" 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 /><Relationship Id="rId1" Type="http://schemas.openxmlformats.org/officeDocument/2006/relationships/slideLayout" Target="../slideLayouts/slideLayout18.xml" 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 /><Relationship Id="rId1" Type="http://schemas.openxmlformats.org/officeDocument/2006/relationships/slideLayout" Target="../slideLayouts/slideLayout18.xml" 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 /><Relationship Id="rId1" Type="http://schemas.openxmlformats.org/officeDocument/2006/relationships/slideLayout" Target="../slideLayouts/slideLayout18.xml" 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 /><Relationship Id="rId1" Type="http://schemas.openxmlformats.org/officeDocument/2006/relationships/slideLayout" Target="../slideLayouts/slideLayout18.xml" 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 /><Relationship Id="rId1" Type="http://schemas.openxmlformats.org/officeDocument/2006/relationships/slideLayout" Target="../slideLayouts/slideLayout18.xml" 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 /><Relationship Id="rId1" Type="http://schemas.openxmlformats.org/officeDocument/2006/relationships/slideLayout" Target="../slideLayouts/slideLayout18.xml" 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 /><Relationship Id="rId1" Type="http://schemas.openxmlformats.org/officeDocument/2006/relationships/slideLayout" Target="../slideLayouts/slideLayout18.xml" 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 /><Relationship Id="rId1" Type="http://schemas.openxmlformats.org/officeDocument/2006/relationships/slideLayout" Target="../slideLayouts/slideLayout18.xml" 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 /><Relationship Id="rId1" Type="http://schemas.openxmlformats.org/officeDocument/2006/relationships/slideLayout" Target="../slideLayouts/slideLayout18.xml" 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 /><Relationship Id="rId1" Type="http://schemas.openxmlformats.org/officeDocument/2006/relationships/slideLayout" Target="../slideLayouts/slideLayout18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 /><Relationship Id="rId1" Type="http://schemas.openxmlformats.org/officeDocument/2006/relationships/slideLayout" Target="../slideLayouts/slideLayout18.xml" 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 /><Relationship Id="rId1" Type="http://schemas.openxmlformats.org/officeDocument/2006/relationships/slideLayout" Target="../slideLayouts/slideLayout18.xml" 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 /><Relationship Id="rId1" Type="http://schemas.openxmlformats.org/officeDocument/2006/relationships/slideLayout" Target="../slideLayouts/slideLayout18.xml" 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 /><Relationship Id="rId1" Type="http://schemas.openxmlformats.org/officeDocument/2006/relationships/slideLayout" Target="../slideLayouts/slideLayout18.xml" 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 /><Relationship Id="rId1" Type="http://schemas.openxmlformats.org/officeDocument/2006/relationships/slideLayout" Target="../slideLayouts/slideLayout18.xml" 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 /><Relationship Id="rId1" Type="http://schemas.openxmlformats.org/officeDocument/2006/relationships/slideLayout" Target="../slideLayouts/slideLayout18.xml" 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 /><Relationship Id="rId1" Type="http://schemas.openxmlformats.org/officeDocument/2006/relationships/slideLayout" Target="../slideLayouts/slideLayout18.xml" 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 /><Relationship Id="rId1" Type="http://schemas.openxmlformats.org/officeDocument/2006/relationships/slideLayout" Target="../slideLayouts/slideLayout18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 /><Relationship Id="rId1" Type="http://schemas.openxmlformats.org/officeDocument/2006/relationships/slideLayout" Target="../slideLayouts/slideLayout18.xml" 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 /><Relationship Id="rId1" Type="http://schemas.openxmlformats.org/officeDocument/2006/relationships/slideLayout" Target="../slideLayouts/slideLayout18.xml" 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 /><Relationship Id="rId1" Type="http://schemas.openxmlformats.org/officeDocument/2006/relationships/slideLayout" Target="../slideLayouts/slideLayout18.xml" 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13.xml" 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 /><Relationship Id="rId2" Type="http://schemas.openxmlformats.org/officeDocument/2006/relationships/image" Target="../media/image236.png" /><Relationship Id="rId1" Type="http://schemas.openxmlformats.org/officeDocument/2006/relationships/slideLayout" Target="../slideLayouts/slideLayout13.xml" 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 /><Relationship Id="rId1" Type="http://schemas.openxmlformats.org/officeDocument/2006/relationships/slideLayout" Target="../slideLayouts/slideLayout13.xml" 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 /><Relationship Id="rId2" Type="http://schemas.openxmlformats.org/officeDocument/2006/relationships/image" Target="../media/image239.png" /><Relationship Id="rId1" Type="http://schemas.openxmlformats.org/officeDocument/2006/relationships/slideLayout" Target="../slideLayouts/slideLayout13.xml" 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 /><Relationship Id="rId1" Type="http://schemas.openxmlformats.org/officeDocument/2006/relationships/slideLayout" Target="../slideLayouts/slideLayout13.xml" 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 /><Relationship Id="rId1" Type="http://schemas.openxmlformats.org/officeDocument/2006/relationships/slideLayout" Target="../slideLayouts/slideLayout13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 /><Relationship Id="rId1" Type="http://schemas.openxmlformats.org/officeDocument/2006/relationships/slideLayout" Target="../slideLayouts/slideLayout12.xml" 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 /><Relationship Id="rId1" Type="http://schemas.openxmlformats.org/officeDocument/2006/relationships/slideLayout" Target="../slideLayouts/slideLayout13.xml" 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 /><Relationship Id="rId1" Type="http://schemas.openxmlformats.org/officeDocument/2006/relationships/slideLayout" Target="../slideLayouts/slideLayout13.xml" 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 /><Relationship Id="rId1" Type="http://schemas.openxmlformats.org/officeDocument/2006/relationships/slideLayout" Target="../slideLayouts/slideLayout13.xml" 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 /><Relationship Id="rId1" Type="http://schemas.openxmlformats.org/officeDocument/2006/relationships/slideLayout" Target="../slideLayouts/slideLayout13.xml" 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 /><Relationship Id="rId1" Type="http://schemas.openxmlformats.org/officeDocument/2006/relationships/slideLayout" Target="../slideLayouts/slideLayout13.xml" 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 /><Relationship Id="rId1" Type="http://schemas.openxmlformats.org/officeDocument/2006/relationships/slideLayout" Target="../slideLayouts/slideLayout13.xml" 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 /><Relationship Id="rId1" Type="http://schemas.openxmlformats.org/officeDocument/2006/relationships/slideLayout" Target="../slideLayouts/slideLayout13.xml" 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 /><Relationship Id="rId1" Type="http://schemas.openxmlformats.org/officeDocument/2006/relationships/slideLayout" Target="../slideLayouts/slideLayout13.xml" 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 /><Relationship Id="rId1" Type="http://schemas.openxmlformats.org/officeDocument/2006/relationships/slideLayout" Target="../slideLayouts/slideLayout13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2.xml" 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 /><Relationship Id="rId1" Type="http://schemas.openxmlformats.org/officeDocument/2006/relationships/slideLayout" Target="../slideLayouts/slideLayout13.xml" 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 /><Relationship Id="rId1" Type="http://schemas.openxmlformats.org/officeDocument/2006/relationships/slideLayout" Target="../slideLayouts/slideLayout12.xml" 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 /><Relationship Id="rId1" Type="http://schemas.openxmlformats.org/officeDocument/2006/relationships/slideLayout" Target="../slideLayouts/slideLayout12.xml" 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 /><Relationship Id="rId1" Type="http://schemas.openxmlformats.org/officeDocument/2006/relationships/slideLayout" Target="../slideLayouts/slideLayout13.xml" 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 /><Relationship Id="rId1" Type="http://schemas.openxmlformats.org/officeDocument/2006/relationships/slideLayout" Target="../slideLayouts/slideLayout13.xml" 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 /><Relationship Id="rId1" Type="http://schemas.openxmlformats.org/officeDocument/2006/relationships/slideLayout" Target="../slideLayouts/slideLayout13.xml" 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 /><Relationship Id="rId1" Type="http://schemas.openxmlformats.org/officeDocument/2006/relationships/slideLayout" Target="../slideLayouts/slideLayout13.xml" 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 /><Relationship Id="rId1" Type="http://schemas.openxmlformats.org/officeDocument/2006/relationships/slideLayout" Target="../slideLayouts/slideLayout13.xml" 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 /><Relationship Id="rId1" Type="http://schemas.openxmlformats.org/officeDocument/2006/relationships/slideLayout" Target="../slideLayouts/slideLayout13.xml" 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 /><Relationship Id="rId1" Type="http://schemas.openxmlformats.org/officeDocument/2006/relationships/slideLayout" Target="../slideLayouts/slideLayout12.xml" 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 /><Relationship Id="rId1" Type="http://schemas.openxmlformats.org/officeDocument/2006/relationships/slideLayout" Target="../slideLayouts/slideLayout13.xml" 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 /><Relationship Id="rId1" Type="http://schemas.openxmlformats.org/officeDocument/2006/relationships/slideLayout" Target="../slideLayouts/slideLayout13.xml" 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 /><Relationship Id="rId1" Type="http://schemas.openxmlformats.org/officeDocument/2006/relationships/slideLayout" Target="../slideLayouts/slideLayout13.xml" 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 /><Relationship Id="rId1" Type="http://schemas.openxmlformats.org/officeDocument/2006/relationships/slideLayout" Target="../slideLayouts/slideLayout13.xml" 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 /><Relationship Id="rId2" Type="http://schemas.openxmlformats.org/officeDocument/2006/relationships/image" Target="../media/image266.png" /><Relationship Id="rId1" Type="http://schemas.openxmlformats.org/officeDocument/2006/relationships/slideLayout" Target="../slideLayouts/slideLayout13.xml" 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 /><Relationship Id="rId1" Type="http://schemas.openxmlformats.org/officeDocument/2006/relationships/slideLayout" Target="../slideLayouts/slideLayout12.xml" 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 /><Relationship Id="rId1" Type="http://schemas.openxmlformats.org/officeDocument/2006/relationships/slideLayout" Target="../slideLayouts/slideLayout13.xml" 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 /><Relationship Id="rId1" Type="http://schemas.openxmlformats.org/officeDocument/2006/relationships/slideLayout" Target="../slideLayouts/slideLayout13.xml" 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 /><Relationship Id="rId1" Type="http://schemas.openxmlformats.org/officeDocument/2006/relationships/slideLayout" Target="../slideLayouts/slideLayout13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 /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 /><Relationship Id="rId1" Type="http://schemas.openxmlformats.org/officeDocument/2006/relationships/slideLayout" Target="../slideLayouts/slideLayout13.xml" 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 /><Relationship Id="rId1" Type="http://schemas.openxmlformats.org/officeDocument/2006/relationships/slideLayout" Target="../slideLayouts/slideLayout13.xml" 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 /><Relationship Id="rId1" Type="http://schemas.openxmlformats.org/officeDocument/2006/relationships/slideLayout" Target="../slideLayouts/slideLayout13.xml" 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 /><Relationship Id="rId1" Type="http://schemas.openxmlformats.org/officeDocument/2006/relationships/slideLayout" Target="../slideLayouts/slideLayout13.xml" 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 /><Relationship Id="rId1" Type="http://schemas.openxmlformats.org/officeDocument/2006/relationships/slideLayout" Target="../slideLayouts/slideLayout13.xml" 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 /><Relationship Id="rId1" Type="http://schemas.openxmlformats.org/officeDocument/2006/relationships/slideLayout" Target="../slideLayouts/slideLayout13.xml" 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 /><Relationship Id="rId1" Type="http://schemas.openxmlformats.org/officeDocument/2006/relationships/slideLayout" Target="../slideLayouts/slideLayout13.xml" 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 /><Relationship Id="rId1" Type="http://schemas.openxmlformats.org/officeDocument/2006/relationships/slideLayout" Target="../slideLayouts/slideLayout13.xml" 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 /><Relationship Id="rId1" Type="http://schemas.openxmlformats.org/officeDocument/2006/relationships/slideLayout" Target="../slideLayouts/slideLayout13.xml" 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 /><Relationship Id="rId1" Type="http://schemas.openxmlformats.org/officeDocument/2006/relationships/slideLayout" Target="../slideLayouts/slideLayout13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 /><Relationship Id="rId1" Type="http://schemas.openxmlformats.org/officeDocument/2006/relationships/slideLayout" Target="../slideLayouts/slideLayout13.xml" 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 /><Relationship Id="rId1" Type="http://schemas.openxmlformats.org/officeDocument/2006/relationships/slideLayout" Target="../slideLayouts/slideLayout13.xml" 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 /><Relationship Id="rId2" Type="http://schemas.openxmlformats.org/officeDocument/2006/relationships/image" Target="../media/image281.png" /><Relationship Id="rId1" Type="http://schemas.openxmlformats.org/officeDocument/2006/relationships/slideLayout" Target="../slideLayouts/slideLayout13.xml" 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 /><Relationship Id="rId1" Type="http://schemas.openxmlformats.org/officeDocument/2006/relationships/slideLayout" Target="../slideLayouts/slideLayout13.xml" 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 /><Relationship Id="rId1" Type="http://schemas.openxmlformats.org/officeDocument/2006/relationships/slideLayout" Target="../slideLayouts/slideLayout13.xml" 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 /><Relationship Id="rId1" Type="http://schemas.openxmlformats.org/officeDocument/2006/relationships/slideLayout" Target="../slideLayouts/slideLayout13.xml" 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 /><Relationship Id="rId2" Type="http://schemas.openxmlformats.org/officeDocument/2006/relationships/image" Target="../media/image286.png" /><Relationship Id="rId1" Type="http://schemas.openxmlformats.org/officeDocument/2006/relationships/slideLayout" Target="../slideLayouts/slideLayout13.xml" 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 /><Relationship Id="rId1" Type="http://schemas.openxmlformats.org/officeDocument/2006/relationships/slideLayout" Target="../slideLayouts/slideLayout13.xml" 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 /><Relationship Id="rId1" Type="http://schemas.openxmlformats.org/officeDocument/2006/relationships/slideLayout" Target="../slideLayouts/slideLayout13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 /><Relationship Id="rId1" Type="http://schemas.openxmlformats.org/officeDocument/2006/relationships/slideLayout" Target="../slideLayouts/slideLayout13.xml" 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 /><Relationship Id="rId1" Type="http://schemas.openxmlformats.org/officeDocument/2006/relationships/slideLayout" Target="../slideLayouts/slideLayout13.xml" 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 /><Relationship Id="rId1" Type="http://schemas.openxmlformats.org/officeDocument/2006/relationships/slideLayout" Target="../slideLayouts/slideLayout13.xml" 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 /><Relationship Id="rId1" Type="http://schemas.openxmlformats.org/officeDocument/2006/relationships/slideLayout" Target="../slideLayouts/slideLayout13.xml" 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 /><Relationship Id="rId1" Type="http://schemas.openxmlformats.org/officeDocument/2006/relationships/slideLayout" Target="../slideLayouts/slideLayout13.xml" 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 /><Relationship Id="rId1" Type="http://schemas.openxmlformats.org/officeDocument/2006/relationships/slideLayout" Target="../slideLayouts/slideLayout13.xml" 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 /><Relationship Id="rId1" Type="http://schemas.openxmlformats.org/officeDocument/2006/relationships/slideLayout" Target="../slideLayouts/slideLayout13.xml" 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 /><Relationship Id="rId1" Type="http://schemas.openxmlformats.org/officeDocument/2006/relationships/slideLayout" Target="../slideLayouts/slideLayout13.xml" 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 /><Relationship Id="rId1" Type="http://schemas.openxmlformats.org/officeDocument/2006/relationships/slideLayout" Target="../slideLayouts/slideLayout13.xml" 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 /><Relationship Id="rId1" Type="http://schemas.openxmlformats.org/officeDocument/2006/relationships/slideLayout" Target="../slideLayouts/slideLayout13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 /><Relationship Id="rId1" Type="http://schemas.openxmlformats.org/officeDocument/2006/relationships/slideLayout" Target="../slideLayouts/slideLayout13.xml" 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 /><Relationship Id="rId1" Type="http://schemas.openxmlformats.org/officeDocument/2006/relationships/slideLayout" Target="../slideLayouts/slideLayout13.xml" 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 /><Relationship Id="rId1" Type="http://schemas.openxmlformats.org/officeDocument/2006/relationships/slideLayout" Target="../slideLayouts/slideLayout13.xml" 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 /><Relationship Id="rId1" Type="http://schemas.openxmlformats.org/officeDocument/2006/relationships/slideLayout" Target="../slideLayouts/slideLayout13.xml" 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 /><Relationship Id="rId1" Type="http://schemas.openxmlformats.org/officeDocument/2006/relationships/slideLayout" Target="../slideLayouts/slideLayout13.xml" 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eg" /><Relationship Id="rId1" Type="http://schemas.openxmlformats.org/officeDocument/2006/relationships/slideLayout" Target="../slideLayouts/slideLayout13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2.png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 /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1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0.png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1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 /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 /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 /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2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2.xml" 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 /><Relationship Id="rId1" Type="http://schemas.openxmlformats.org/officeDocument/2006/relationships/slideLayout" Target="../slideLayouts/slideLayout2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 /><Relationship Id="rId1" Type="http://schemas.openxmlformats.org/officeDocument/2006/relationships/slideLayout" Target="../slideLayouts/slideLayout2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 /><Relationship Id="rId1" Type="http://schemas.openxmlformats.org/officeDocument/2006/relationships/slideLayout" Target="../slideLayouts/slideLayout2.xml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 /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 /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 /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 /><Relationship Id="rId1" Type="http://schemas.openxmlformats.org/officeDocument/2006/relationships/slideLayout" Target="../slideLayouts/slideLayout2.xml" 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 /><Relationship Id="rId1" Type="http://schemas.openxmlformats.org/officeDocument/2006/relationships/slideLayout" Target="../slideLayouts/slideLayout2.xml" 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 /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 /><Relationship Id="rId1" Type="http://schemas.openxmlformats.org/officeDocument/2006/relationships/slideLayout" Target="../slideLayouts/slideLayout2.xml" 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 /><Relationship Id="rId1" Type="http://schemas.openxmlformats.org/officeDocument/2006/relationships/slideLayout" Target="../slideLayouts/slideLayout2.xml" 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 /><Relationship Id="rId1" Type="http://schemas.openxmlformats.org/officeDocument/2006/relationships/slideLayout" Target="../slideLayouts/slideLayout2.xml" 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 /><Relationship Id="rId1" Type="http://schemas.openxmlformats.org/officeDocument/2006/relationships/slideLayout" Target="../slideLayouts/slideLayout2.xml" 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 /><Relationship Id="rId1" Type="http://schemas.openxmlformats.org/officeDocument/2006/relationships/slideLayout" Target="../slideLayouts/slideLayout2.xml" 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 /><Relationship Id="rId1" Type="http://schemas.openxmlformats.org/officeDocument/2006/relationships/slideLayout" Target="../slideLayouts/slideLayout2.xml" 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2880" y="1711643"/>
            <a:ext cx="9285514" cy="1952172"/>
          </a:xfrm>
        </p:spPr>
        <p:txBody>
          <a:bodyPr/>
          <a:lstStyle/>
          <a:p>
            <a:r>
              <a:rPr lang="en-US" b="1" dirty="0"/>
              <a:t>Payables project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97334C6A-13A9-AFF0-173E-647876F1B8A6}"/>
              </a:ext>
            </a:extLst>
          </p:cNvPr>
          <p:cNvSpPr/>
          <p:nvPr/>
        </p:nvSpPr>
        <p:spPr>
          <a:xfrm>
            <a:off x="849629" y="556986"/>
            <a:ext cx="10492195" cy="575672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1E00EA-7CC8-6144-33DD-CE3CAC28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73" y="1141556"/>
            <a:ext cx="9917581" cy="347831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open the payables module&gt;setup&gt;tax&gt;codes&gt;withholding&gt;codes&gt;open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31D966-3FD2-CB31-6C29-84526C8F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2651" t="-40700" r="-18053" b="-7002"/>
          <a:stretch/>
        </p:blipFill>
        <p:spPr>
          <a:xfrm>
            <a:off x="-750054" y="-228013"/>
            <a:ext cx="10283293" cy="64560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3B0E98-4611-5945-FDED-2486D3901F3E}"/>
              </a:ext>
            </a:extLst>
          </p:cNvPr>
          <p:cNvSpPr/>
          <p:nvPr/>
        </p:nvSpPr>
        <p:spPr>
          <a:xfrm>
            <a:off x="5870017" y="5209256"/>
            <a:ext cx="1521287" cy="30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57082-2758-D19B-0F2E-2A20EE44293E}"/>
              </a:ext>
            </a:extLst>
          </p:cNvPr>
          <p:cNvSpPr txBox="1">
            <a:spLocks/>
          </p:cNvSpPr>
          <p:nvPr/>
        </p:nvSpPr>
        <p:spPr>
          <a:xfrm>
            <a:off x="401320" y="3930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1.3 Create tax code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E6691C-2F78-C580-40C8-304D7181F0AF}"/>
              </a:ext>
            </a:extLst>
          </p:cNvPr>
          <p:cNvCxnSpPr/>
          <p:nvPr/>
        </p:nvCxnSpPr>
        <p:spPr>
          <a:xfrm>
            <a:off x="600671" y="922983"/>
            <a:ext cx="3369621" cy="146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578719-AA91-BBF7-2805-FF51BAA80047}"/>
              </a:ext>
            </a:extLst>
          </p:cNvPr>
          <p:cNvCxnSpPr/>
          <p:nvPr/>
        </p:nvCxnSpPr>
        <p:spPr>
          <a:xfrm flipH="1">
            <a:off x="3185583" y="2926079"/>
            <a:ext cx="1385146" cy="44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3C0520-E461-1DFB-D4B5-C6A572E902E9}"/>
              </a:ext>
            </a:extLst>
          </p:cNvPr>
          <p:cNvCxnSpPr/>
          <p:nvPr/>
        </p:nvCxnSpPr>
        <p:spPr>
          <a:xfrm flipH="1">
            <a:off x="3134783" y="3576319"/>
            <a:ext cx="1486746" cy="5270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4B01E0-4260-8A66-7D02-E18126DF0F8D}"/>
              </a:ext>
            </a:extLst>
          </p:cNvPr>
          <p:cNvCxnSpPr/>
          <p:nvPr/>
        </p:nvCxnSpPr>
        <p:spPr>
          <a:xfrm flipH="1">
            <a:off x="3490383" y="4328159"/>
            <a:ext cx="1395306" cy="598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4283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547019"/>
            <a:ext cx="8050085" cy="4525963"/>
          </a:xfrm>
        </p:spPr>
      </p:pic>
      <p:sp>
        <p:nvSpPr>
          <p:cNvPr id="3" name="Rectangle 2"/>
          <p:cNvSpPr/>
          <p:nvPr/>
        </p:nvSpPr>
        <p:spPr>
          <a:xfrm>
            <a:off x="2895600" y="3810000"/>
            <a:ext cx="762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802451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981200" y="1417638"/>
            <a:ext cx="8229600" cy="45719"/>
          </a:xfrm>
        </p:spPr>
        <p:txBody>
          <a:bodyPr>
            <a:noAutofit/>
          </a:bodyPr>
          <a:lstStyle/>
          <a:p>
            <a:r>
              <a:rPr lang="en-US" sz="800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057401"/>
            <a:ext cx="8229600" cy="1066800"/>
          </a:xfrm>
        </p:spPr>
        <p:txBody>
          <a:bodyPr/>
          <a:lstStyle/>
          <a:p>
            <a:pPr algn="ctr"/>
            <a:r>
              <a:rPr lang="en-US" dirty="0"/>
              <a:t>AP invoice interface</a:t>
            </a:r>
          </a:p>
        </p:txBody>
      </p:sp>
    </p:spTree>
    <p:extLst>
      <p:ext uri="{BB962C8B-B14F-4D97-AF65-F5344CB8AC3E}">
        <p14:creationId xmlns:p14="http://schemas.microsoft.com/office/powerpoint/2010/main" val="1843274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Click on view and requests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71601"/>
            <a:ext cx="8229600" cy="5803583"/>
          </a:xfrm>
        </p:spPr>
      </p:pic>
      <p:sp>
        <p:nvSpPr>
          <p:cNvPr id="5" name="Rectangle 4"/>
          <p:cNvSpPr/>
          <p:nvPr/>
        </p:nvSpPr>
        <p:spPr>
          <a:xfrm>
            <a:off x="2209800" y="1600200"/>
            <a:ext cx="304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ight Arrow 7"/>
          <p:cNvSpPr/>
          <p:nvPr/>
        </p:nvSpPr>
        <p:spPr>
          <a:xfrm>
            <a:off x="1600200" y="1600200"/>
            <a:ext cx="6096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2228850" y="3657600"/>
            <a:ext cx="762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ight Arrow 9"/>
          <p:cNvSpPr/>
          <p:nvPr/>
        </p:nvSpPr>
        <p:spPr>
          <a:xfrm>
            <a:off x="1828800" y="3695700"/>
            <a:ext cx="400050" cy="1905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928629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find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98701"/>
            <a:ext cx="8229600" cy="4328963"/>
          </a:xfrm>
        </p:spPr>
      </p:pic>
      <p:sp>
        <p:nvSpPr>
          <p:cNvPr id="5" name="Rectangle 4"/>
          <p:cNvSpPr/>
          <p:nvPr/>
        </p:nvSpPr>
        <p:spPr>
          <a:xfrm>
            <a:off x="5486400" y="4953000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Down Arrow 5"/>
          <p:cNvSpPr/>
          <p:nvPr/>
        </p:nvSpPr>
        <p:spPr>
          <a:xfrm>
            <a:off x="5638800" y="4495800"/>
            <a:ext cx="457200" cy="4572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233042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invoice has been run to move from the interface to invoices.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61191"/>
            <a:ext cx="8229600" cy="4403980"/>
          </a:xfrm>
        </p:spPr>
      </p:pic>
      <p:sp>
        <p:nvSpPr>
          <p:cNvPr id="5" name="Rectangle 4"/>
          <p:cNvSpPr/>
          <p:nvPr/>
        </p:nvSpPr>
        <p:spPr>
          <a:xfrm flipV="1">
            <a:off x="1981200" y="3124200"/>
            <a:ext cx="4419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592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 I will display the invoice by clicking on view output.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61191"/>
            <a:ext cx="8229600" cy="4403980"/>
          </a:xfrm>
        </p:spPr>
      </p:pic>
      <p:sp>
        <p:nvSpPr>
          <p:cNvPr id="5" name="Rectangle 4"/>
          <p:cNvSpPr/>
          <p:nvPr/>
        </p:nvSpPr>
        <p:spPr>
          <a:xfrm>
            <a:off x="5410200" y="4724400"/>
            <a:ext cx="1066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5715000" y="4267200"/>
            <a:ext cx="304800" cy="4572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281221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invoice is now displayed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63609"/>
            <a:ext cx="8229600" cy="4199144"/>
          </a:xfrm>
        </p:spPr>
      </p:pic>
    </p:spTree>
    <p:extLst>
      <p:ext uri="{BB962C8B-B14F-4D97-AF65-F5344CB8AC3E}">
        <p14:creationId xmlns:p14="http://schemas.microsoft.com/office/powerpoint/2010/main" val="31085476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90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Now I will make an action for the invoice that was entered.</a:t>
            </a:r>
          </a:p>
        </p:txBody>
      </p:sp>
    </p:spTree>
    <p:extLst>
      <p:ext uri="{BB962C8B-B14F-4D97-AF65-F5344CB8AC3E}">
        <p14:creationId xmlns:p14="http://schemas.microsoft.com/office/powerpoint/2010/main" val="13639042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invoices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9266"/>
            <a:ext cx="8229600" cy="4367833"/>
          </a:xfrm>
        </p:spPr>
      </p:pic>
      <p:sp>
        <p:nvSpPr>
          <p:cNvPr id="5" name="Rectangle 4"/>
          <p:cNvSpPr/>
          <p:nvPr/>
        </p:nvSpPr>
        <p:spPr>
          <a:xfrm>
            <a:off x="3505200" y="3505200"/>
            <a:ext cx="1600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ight Arrow 5"/>
          <p:cNvSpPr/>
          <p:nvPr/>
        </p:nvSpPr>
        <p:spPr>
          <a:xfrm>
            <a:off x="2514600" y="3505200"/>
            <a:ext cx="990600" cy="152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320991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Follow the arrow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t="-9813" r="-1550" b="9813"/>
          <a:stretch/>
        </p:blipFill>
        <p:spPr>
          <a:xfrm>
            <a:off x="1905000" y="990600"/>
            <a:ext cx="8229600" cy="4876800"/>
          </a:xfrm>
        </p:spPr>
      </p:pic>
      <p:sp>
        <p:nvSpPr>
          <p:cNvPr id="3" name="Rectangle 2"/>
          <p:cNvSpPr/>
          <p:nvPr/>
        </p:nvSpPr>
        <p:spPr>
          <a:xfrm>
            <a:off x="2286000" y="1828800"/>
            <a:ext cx="152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ight Arrow 4"/>
          <p:cNvSpPr/>
          <p:nvPr/>
        </p:nvSpPr>
        <p:spPr>
          <a:xfrm>
            <a:off x="1828800" y="1828800"/>
            <a:ext cx="4572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1325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B50704-5B7A-4293-3B26-4EA9C7780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720" y="1356058"/>
            <a:ext cx="5760720" cy="378679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E3DBA2-C86A-7A52-2AC6-1BA162E1E300}"/>
              </a:ext>
            </a:extLst>
          </p:cNvPr>
          <p:cNvSpPr/>
          <p:nvPr/>
        </p:nvSpPr>
        <p:spPr>
          <a:xfrm>
            <a:off x="4276851" y="1743977"/>
            <a:ext cx="1304998" cy="368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8B6D-3949-C6D2-6AA1-794522AB3BB4}"/>
              </a:ext>
            </a:extLst>
          </p:cNvPr>
          <p:cNvSpPr/>
          <p:nvPr/>
        </p:nvSpPr>
        <p:spPr>
          <a:xfrm>
            <a:off x="4276850" y="2302777"/>
            <a:ext cx="2341318" cy="358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466BA-C5A2-3DE8-7B67-4D82D8543BB6}"/>
              </a:ext>
            </a:extLst>
          </p:cNvPr>
          <p:cNvSpPr/>
          <p:nvPr/>
        </p:nvSpPr>
        <p:spPr>
          <a:xfrm>
            <a:off x="7284210" y="1743977"/>
            <a:ext cx="1101798" cy="551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E86C2-62F9-3444-2B0D-A8974C5A9556}"/>
              </a:ext>
            </a:extLst>
          </p:cNvPr>
          <p:cNvSpPr/>
          <p:nvPr/>
        </p:nvSpPr>
        <p:spPr>
          <a:xfrm>
            <a:off x="3225275" y="4081280"/>
            <a:ext cx="5147790" cy="190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002A3-96A5-EF2C-F76A-8983B97BB062}"/>
              </a:ext>
            </a:extLst>
          </p:cNvPr>
          <p:cNvSpPr txBox="1"/>
          <p:nvPr/>
        </p:nvSpPr>
        <p:spPr>
          <a:xfrm>
            <a:off x="305409" y="1388050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Enter values in operating unit and tax code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37031-DA68-2A10-3DBE-3DBE4E4A9A33}"/>
              </a:ext>
            </a:extLst>
          </p:cNvPr>
          <p:cNvSpPr txBox="1"/>
          <p:nvPr/>
        </p:nvSpPr>
        <p:spPr>
          <a:xfrm>
            <a:off x="250668" y="2803580"/>
            <a:ext cx="285496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Enter general ledger account according to the chart of accounts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DFC42-2A4F-E175-80FB-F864BB7DED22}"/>
              </a:ext>
            </a:extLst>
          </p:cNvPr>
          <p:cNvSpPr txBox="1"/>
          <p:nvPr/>
        </p:nvSpPr>
        <p:spPr>
          <a:xfrm>
            <a:off x="9146272" y="1567819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Enter values in tax </a:t>
            </a:r>
            <a:r>
              <a:rPr lang="en-US" sz="2000" err="1"/>
              <a:t>authority,number</a:t>
            </a:r>
            <a:r>
              <a:rPr lang="en-US" sz="2000" dirty="0"/>
              <a:t> and site</a:t>
            </a:r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383389-0A36-A4F5-FD2D-B20589FB6822}"/>
              </a:ext>
            </a:extLst>
          </p:cNvPr>
          <p:cNvSpPr txBox="1"/>
          <p:nvPr/>
        </p:nvSpPr>
        <p:spPr>
          <a:xfrm>
            <a:off x="9145513" y="2967295"/>
            <a:ext cx="27838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Choose type standard and enter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34607-79AE-7134-156D-9A0B69BAD8C9}"/>
              </a:ext>
            </a:extLst>
          </p:cNvPr>
          <p:cNvSpPr txBox="1"/>
          <p:nvPr/>
        </p:nvSpPr>
        <p:spPr>
          <a:xfrm>
            <a:off x="5253966" y="549226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Click save and close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8BF1BD-840D-B362-E32C-67C68A7DF3D1}"/>
              </a:ext>
            </a:extLst>
          </p:cNvPr>
          <p:cNvSpPr/>
          <p:nvPr/>
        </p:nvSpPr>
        <p:spPr>
          <a:xfrm flipH="1">
            <a:off x="310238" y="1367889"/>
            <a:ext cx="2747683" cy="102549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6F3F05-ECFD-C11E-28E1-06C6B2A748EE}"/>
              </a:ext>
            </a:extLst>
          </p:cNvPr>
          <p:cNvSpPr/>
          <p:nvPr/>
        </p:nvSpPr>
        <p:spPr>
          <a:xfrm>
            <a:off x="112477" y="3084800"/>
            <a:ext cx="2993893" cy="102268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E7D394-F6CA-E5A5-1383-5DCEA21A04AC}"/>
              </a:ext>
            </a:extLst>
          </p:cNvPr>
          <p:cNvSpPr/>
          <p:nvPr/>
        </p:nvSpPr>
        <p:spPr>
          <a:xfrm>
            <a:off x="9134556" y="1510000"/>
            <a:ext cx="2750053" cy="100236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4D9059-1DF9-DC27-06B4-FEAAA05A694B}"/>
              </a:ext>
            </a:extLst>
          </p:cNvPr>
          <p:cNvSpPr/>
          <p:nvPr/>
        </p:nvSpPr>
        <p:spPr>
          <a:xfrm flipV="1">
            <a:off x="9134556" y="2807007"/>
            <a:ext cx="2750053" cy="117187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0F3567-59BA-B782-BFFD-0A3B22C82E43}"/>
              </a:ext>
            </a:extLst>
          </p:cNvPr>
          <p:cNvSpPr/>
          <p:nvPr/>
        </p:nvSpPr>
        <p:spPr>
          <a:xfrm flipV="1">
            <a:off x="5090876" y="5458767"/>
            <a:ext cx="2739893" cy="73499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807EE4-0A41-3FA4-FBF7-BB6A45415A03}"/>
              </a:ext>
            </a:extLst>
          </p:cNvPr>
          <p:cNvCxnSpPr/>
          <p:nvPr/>
        </p:nvCxnSpPr>
        <p:spPr>
          <a:xfrm>
            <a:off x="3061414" y="1925441"/>
            <a:ext cx="1193073" cy="38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E312C9-8269-9B08-1357-D682A8485EBA}"/>
              </a:ext>
            </a:extLst>
          </p:cNvPr>
          <p:cNvCxnSpPr/>
          <p:nvPr/>
        </p:nvCxnSpPr>
        <p:spPr>
          <a:xfrm flipV="1">
            <a:off x="3112214" y="2614669"/>
            <a:ext cx="1111793" cy="9465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4B4248-7A41-E105-1892-2D955D1972EE}"/>
              </a:ext>
            </a:extLst>
          </p:cNvPr>
          <p:cNvCxnSpPr/>
          <p:nvPr/>
        </p:nvCxnSpPr>
        <p:spPr>
          <a:xfrm flipH="1" flipV="1">
            <a:off x="8379447" y="2035549"/>
            <a:ext cx="757647" cy="422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5CEAC0-8AB3-82DC-0D1D-5C7B21271CFD}"/>
              </a:ext>
            </a:extLst>
          </p:cNvPr>
          <p:cNvCxnSpPr/>
          <p:nvPr/>
        </p:nvCxnSpPr>
        <p:spPr>
          <a:xfrm flipH="1">
            <a:off x="8227047" y="3429121"/>
            <a:ext cx="869407" cy="6181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77609D-8F0C-586E-112D-E3932DD6A9F0}"/>
              </a:ext>
            </a:extLst>
          </p:cNvPr>
          <p:cNvCxnSpPr/>
          <p:nvPr/>
        </p:nvCxnSpPr>
        <p:spPr>
          <a:xfrm flipH="1">
            <a:off x="3858247" y="564001"/>
            <a:ext cx="554447" cy="9330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5004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Select the invoice that the action will process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63" y="1447800"/>
            <a:ext cx="8229600" cy="4379882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5098312" y="2286000"/>
            <a:ext cx="609600" cy="4527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rocess 15"/>
          <p:cNvSpPr/>
          <p:nvPr/>
        </p:nvSpPr>
        <p:spPr>
          <a:xfrm>
            <a:off x="1805763" y="2738771"/>
            <a:ext cx="8077200" cy="18314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55098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Action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3240"/>
            <a:ext cx="8229600" cy="4379882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2209800" y="5029200"/>
            <a:ext cx="3048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3523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validate&gt;ok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95" b="5723"/>
          <a:stretch/>
        </p:blipFill>
        <p:spPr>
          <a:xfrm>
            <a:off x="6096001" y="1447800"/>
            <a:ext cx="4724399" cy="4800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" b="6128"/>
          <a:stretch/>
        </p:blipFill>
        <p:spPr>
          <a:xfrm>
            <a:off x="1524000" y="1447800"/>
            <a:ext cx="4495800" cy="4800600"/>
          </a:xfrm>
        </p:spPr>
      </p:pic>
      <p:cxnSp>
        <p:nvCxnSpPr>
          <p:cNvPr id="12" name="Straight Arrow Connector 11"/>
          <p:cNvCxnSpPr/>
          <p:nvPr/>
        </p:nvCxnSpPr>
        <p:spPr>
          <a:xfrm flipH="1">
            <a:off x="3352802" y="2476500"/>
            <a:ext cx="114299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/>
          <p:cNvSpPr/>
          <p:nvPr/>
        </p:nvSpPr>
        <p:spPr>
          <a:xfrm>
            <a:off x="7924800" y="5029200"/>
            <a:ext cx="457200" cy="457200"/>
          </a:xfrm>
          <a:prstGeom prst="downArrow">
            <a:avLst>
              <a:gd name="adj1" fmla="val 50000"/>
              <a:gd name="adj2" fmla="val 2209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3271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Click on action&gt;create accounting&gt;final&gt;ok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" b="6174"/>
          <a:stretch/>
        </p:blipFill>
        <p:spPr>
          <a:xfrm>
            <a:off x="2057401" y="1647161"/>
            <a:ext cx="7905927" cy="4173278"/>
          </a:xfrm>
        </p:spPr>
      </p:pic>
      <p:sp>
        <p:nvSpPr>
          <p:cNvPr id="10" name="Down Arrow 9"/>
          <p:cNvSpPr/>
          <p:nvPr/>
        </p:nvSpPr>
        <p:spPr>
          <a:xfrm>
            <a:off x="2362201" y="4953000"/>
            <a:ext cx="45719" cy="38100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lowchart: Process 10"/>
          <p:cNvSpPr/>
          <p:nvPr/>
        </p:nvSpPr>
        <p:spPr>
          <a:xfrm>
            <a:off x="6096000" y="3810000"/>
            <a:ext cx="1600200" cy="3810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915842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1"/>
          <a:stretch/>
        </p:blipFill>
        <p:spPr>
          <a:xfrm>
            <a:off x="1524000" y="1141155"/>
            <a:ext cx="9144000" cy="5659253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flipV="1">
            <a:off x="4572000" y="3612855"/>
            <a:ext cx="228600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486400" y="3276600"/>
            <a:ext cx="838200" cy="38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4961860" y="6019800"/>
            <a:ext cx="457200" cy="152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00977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" t="-5409" r="-1453" b="5409"/>
          <a:stretch/>
        </p:blipFill>
        <p:spPr>
          <a:xfrm>
            <a:off x="2133601" y="-152400"/>
            <a:ext cx="8050085" cy="5897563"/>
          </a:xfrm>
        </p:spPr>
      </p:pic>
      <p:sp>
        <p:nvSpPr>
          <p:cNvPr id="5" name="Flowchart: Process 4"/>
          <p:cNvSpPr/>
          <p:nvPr/>
        </p:nvSpPr>
        <p:spPr>
          <a:xfrm>
            <a:off x="6096001" y="3143693"/>
            <a:ext cx="1600199" cy="3048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112083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2136775"/>
          </a:xfrm>
        </p:spPr>
        <p:txBody>
          <a:bodyPr>
            <a:noAutofit/>
          </a:bodyPr>
          <a:lstStyle/>
          <a:p>
            <a:r>
              <a:rPr lang="en-US" sz="4800" dirty="0"/>
              <a:t>Create recurring invoice with special calendar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2808649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984375"/>
          </a:xfrm>
        </p:spPr>
        <p:txBody>
          <a:bodyPr>
            <a:normAutofit fontScale="90000"/>
          </a:bodyPr>
          <a:lstStyle/>
          <a:p>
            <a:r>
              <a:rPr lang="en-US" dirty="0"/>
              <a:t>First, before creating a recurring invoice, you must create a special calendar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5108889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1-Click on setup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6401"/>
            <a:ext cx="8229600" cy="4349759"/>
          </a:xfrm>
        </p:spPr>
      </p:pic>
      <p:cxnSp>
        <p:nvCxnSpPr>
          <p:cNvPr id="9" name="Straight Arrow Connector 8"/>
          <p:cNvCxnSpPr/>
          <p:nvPr/>
        </p:nvCxnSpPr>
        <p:spPr>
          <a:xfrm flipH="1">
            <a:off x="3352800" y="3276600"/>
            <a:ext cx="5334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7165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2-Click on calendar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73" y="1600201"/>
            <a:ext cx="8081654" cy="4525963"/>
          </a:xfrm>
        </p:spPr>
      </p:pic>
      <p:sp>
        <p:nvSpPr>
          <p:cNvPr id="3" name="Right Arrow 2"/>
          <p:cNvSpPr/>
          <p:nvPr/>
        </p:nvSpPr>
        <p:spPr>
          <a:xfrm>
            <a:off x="1752600" y="3810000"/>
            <a:ext cx="685800" cy="152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0783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E457C-863F-7E96-239D-32D1EF367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96BE17-1C2C-F63D-D909-317C8E6D4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13" y="1121236"/>
            <a:ext cx="10141101" cy="338687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open the payables module&gt;setup&gt;tax&gt;codes&gt;withholding&gt;groups&gt;open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0F2CAB-5BDC-1E2E-D31C-1E5BCDA50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3D3D00-AA2B-F8E3-F585-7860ECF97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3120C6-8308-D561-1AC6-8494DDE3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68488F-A179-2C3B-C365-EE17FB86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53" b="7353"/>
          <a:stretch/>
        </p:blipFill>
        <p:spPr>
          <a:xfrm>
            <a:off x="518621" y="1711663"/>
            <a:ext cx="7633116" cy="46501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959491-BE7D-1B26-B2AA-A86A0D17F5FC}"/>
              </a:ext>
            </a:extLst>
          </p:cNvPr>
          <p:cNvSpPr/>
          <p:nvPr/>
        </p:nvSpPr>
        <p:spPr>
          <a:xfrm>
            <a:off x="5991495" y="5906320"/>
            <a:ext cx="1521287" cy="30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8C204-45A0-3617-51E8-D9E27AE1A5EA}"/>
              </a:ext>
            </a:extLst>
          </p:cNvPr>
          <p:cNvSpPr txBox="1">
            <a:spLocks/>
          </p:cNvSpPr>
          <p:nvPr/>
        </p:nvSpPr>
        <p:spPr>
          <a:xfrm>
            <a:off x="391160" y="1695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1.4 Create tax group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AF7D55-7B29-8C2D-A402-29BADC51D2D1}"/>
              </a:ext>
            </a:extLst>
          </p:cNvPr>
          <p:cNvCxnSpPr/>
          <p:nvPr/>
        </p:nvCxnSpPr>
        <p:spPr>
          <a:xfrm>
            <a:off x="519391" y="760423"/>
            <a:ext cx="3369621" cy="146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9124B8-8931-80B4-4B5B-6C4199D4063B}"/>
              </a:ext>
            </a:extLst>
          </p:cNvPr>
          <p:cNvCxnSpPr/>
          <p:nvPr/>
        </p:nvCxnSpPr>
        <p:spPr>
          <a:xfrm flipH="1">
            <a:off x="2545503" y="3190239"/>
            <a:ext cx="1578186" cy="3238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7CC5AE-DA49-60B3-FB24-D129E4263B33}"/>
              </a:ext>
            </a:extLst>
          </p:cNvPr>
          <p:cNvCxnSpPr/>
          <p:nvPr/>
        </p:nvCxnSpPr>
        <p:spPr>
          <a:xfrm flipH="1">
            <a:off x="2636943" y="4084319"/>
            <a:ext cx="1578186" cy="3238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948D15-8304-AAAF-5EAE-58A314BEC83E}"/>
              </a:ext>
            </a:extLst>
          </p:cNvPr>
          <p:cNvCxnSpPr/>
          <p:nvPr/>
        </p:nvCxnSpPr>
        <p:spPr>
          <a:xfrm flipH="1">
            <a:off x="3104303" y="4958079"/>
            <a:ext cx="1578186" cy="3238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52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3-Click on special calendar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3240"/>
            <a:ext cx="8229600" cy="4379882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3200400" y="3886200"/>
            <a:ext cx="6858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607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Follow the arrows and rectangles, then save by pressing ctrl + 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6254"/>
            <a:ext cx="8229600" cy="4373857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3733800" y="26670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352800" y="2971800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715000" y="2667000"/>
            <a:ext cx="533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057400" y="3505200"/>
            <a:ext cx="39243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007622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1336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The special calendar is ready and now we will create a recurring invoice</a:t>
            </a:r>
          </a:p>
        </p:txBody>
      </p:sp>
    </p:spTree>
    <p:extLst>
      <p:ext uri="{BB962C8B-B14F-4D97-AF65-F5344CB8AC3E}">
        <p14:creationId xmlns:p14="http://schemas.microsoft.com/office/powerpoint/2010/main" val="29294378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invoices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35500"/>
            <a:ext cx="8229600" cy="3855362"/>
          </a:xfrm>
        </p:spPr>
      </p:pic>
    </p:spTree>
    <p:extLst>
      <p:ext uri="{BB962C8B-B14F-4D97-AF65-F5344CB8AC3E}">
        <p14:creationId xmlns:p14="http://schemas.microsoft.com/office/powerpoint/2010/main" val="16324058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entry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32298"/>
            <a:ext cx="8229600" cy="3861766"/>
          </a:xfrm>
        </p:spPr>
      </p:pic>
    </p:spTree>
    <p:extLst>
      <p:ext uri="{BB962C8B-B14F-4D97-AF65-F5344CB8AC3E}">
        <p14:creationId xmlns:p14="http://schemas.microsoft.com/office/powerpoint/2010/main" val="27912775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Recurring invoices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85291"/>
            <a:ext cx="8229600" cy="4355783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1828800" y="3124200"/>
            <a:ext cx="6096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7125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Follow the arrows and rectangles, then</a:t>
            </a:r>
            <a:br>
              <a:rPr lang="en-US" dirty="0"/>
            </a:br>
            <a:r>
              <a:rPr lang="en-US" dirty="0"/>
              <a:t>click on amounts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38133"/>
            <a:ext cx="8229600" cy="4343735"/>
          </a:xfrm>
        </p:spPr>
      </p:pic>
      <p:sp>
        <p:nvSpPr>
          <p:cNvPr id="5" name="Rectangle 4"/>
          <p:cNvSpPr/>
          <p:nvPr/>
        </p:nvSpPr>
        <p:spPr>
          <a:xfrm>
            <a:off x="2590800" y="2667000"/>
            <a:ext cx="1524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2438400"/>
            <a:ext cx="16764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590800" y="3505200"/>
            <a:ext cx="1295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4419600" y="3505200"/>
            <a:ext cx="1981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2438400" y="4038600"/>
            <a:ext cx="2743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810000" y="3352800"/>
            <a:ext cx="6096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361661" y="3276600"/>
            <a:ext cx="647700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64052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Follow the arrows and rectangles, then click on create recurring invoices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1"/>
            <a:ext cx="8229600" cy="4373857"/>
          </a:xfrm>
        </p:spPr>
      </p:pic>
      <p:sp>
        <p:nvSpPr>
          <p:cNvPr id="6" name="Rectangle 5"/>
          <p:cNvSpPr/>
          <p:nvPr/>
        </p:nvSpPr>
        <p:spPr>
          <a:xfrm>
            <a:off x="1981200" y="2514600"/>
            <a:ext cx="21336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4191000" y="2286000"/>
            <a:ext cx="23622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09800" y="3505200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3984" y="3802912"/>
            <a:ext cx="533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743200" y="4267200"/>
            <a:ext cx="1905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Down Arrow 14"/>
          <p:cNvSpPr/>
          <p:nvPr/>
        </p:nvSpPr>
        <p:spPr>
          <a:xfrm>
            <a:off x="5105400" y="4876800"/>
            <a:ext cx="381000" cy="6096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140254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00703"/>
            <a:ext cx="8229600" cy="4324956"/>
          </a:xfrm>
        </p:spPr>
      </p:pic>
      <p:sp>
        <p:nvSpPr>
          <p:cNvPr id="5" name="Right Arrow 4"/>
          <p:cNvSpPr/>
          <p:nvPr/>
        </p:nvSpPr>
        <p:spPr>
          <a:xfrm>
            <a:off x="4038600" y="4495800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941158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take the action for the invoice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35500"/>
            <a:ext cx="8229600" cy="3855362"/>
          </a:xfrm>
        </p:spPr>
      </p:pic>
    </p:spTree>
    <p:extLst>
      <p:ext uri="{BB962C8B-B14F-4D97-AF65-F5344CB8AC3E}">
        <p14:creationId xmlns:p14="http://schemas.microsoft.com/office/powerpoint/2010/main" val="214483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C6D8FD-0FE7-2D2B-6933-33241F3CF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91" y="956569"/>
            <a:ext cx="8132517" cy="455691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78F820-4882-761D-EBBE-8690FD533F4D}"/>
              </a:ext>
            </a:extLst>
          </p:cNvPr>
          <p:cNvSpPr/>
          <p:nvPr/>
        </p:nvSpPr>
        <p:spPr>
          <a:xfrm>
            <a:off x="9106437" y="4757359"/>
            <a:ext cx="2739806" cy="51994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37EE4A-2388-F535-5466-57E99C23538C}"/>
              </a:ext>
            </a:extLst>
          </p:cNvPr>
          <p:cNvSpPr/>
          <p:nvPr/>
        </p:nvSpPr>
        <p:spPr>
          <a:xfrm>
            <a:off x="8949017" y="3060919"/>
            <a:ext cx="3135162" cy="133451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6294A-BE25-6875-28C5-A60F8571589C}"/>
              </a:ext>
            </a:extLst>
          </p:cNvPr>
          <p:cNvSpPr/>
          <p:nvPr/>
        </p:nvSpPr>
        <p:spPr>
          <a:xfrm>
            <a:off x="8872756" y="1585672"/>
            <a:ext cx="2901482" cy="89498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A2E96-34C9-0546-6F4A-EA8C9AE41E60}"/>
              </a:ext>
            </a:extLst>
          </p:cNvPr>
          <p:cNvSpPr txBox="1"/>
          <p:nvPr/>
        </p:nvSpPr>
        <p:spPr>
          <a:xfrm>
            <a:off x="8952866" y="167733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Enter values in name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E12DC-ED31-C71E-3768-6CCAB35E1BBB}"/>
              </a:ext>
            </a:extLst>
          </p:cNvPr>
          <p:cNvSpPr txBox="1"/>
          <p:nvPr/>
        </p:nvSpPr>
        <p:spPr>
          <a:xfrm>
            <a:off x="9002978" y="3065099"/>
            <a:ext cx="311912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Enter values in operating unit , rank and previously- created tax code.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E4739-4945-5D98-D3FB-3FF18C3EE2AB}"/>
              </a:ext>
            </a:extLst>
          </p:cNvPr>
          <p:cNvSpPr txBox="1"/>
          <p:nvPr/>
        </p:nvSpPr>
        <p:spPr>
          <a:xfrm>
            <a:off x="9111860" y="485444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Click save and close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55269-649B-B15C-25C1-41649422F477}"/>
              </a:ext>
            </a:extLst>
          </p:cNvPr>
          <p:cNvSpPr/>
          <p:nvPr/>
        </p:nvSpPr>
        <p:spPr>
          <a:xfrm>
            <a:off x="1959773" y="1714228"/>
            <a:ext cx="1518134" cy="300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C9D0DE-C7D6-6469-3797-585AE63C4CB6}"/>
              </a:ext>
            </a:extLst>
          </p:cNvPr>
          <p:cNvCxnSpPr/>
          <p:nvPr/>
        </p:nvCxnSpPr>
        <p:spPr>
          <a:xfrm flipH="1" flipV="1">
            <a:off x="3498780" y="1822701"/>
            <a:ext cx="5341493" cy="223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42C496E-850A-5265-F796-7972AC14A28F}"/>
              </a:ext>
            </a:extLst>
          </p:cNvPr>
          <p:cNvSpPr/>
          <p:nvPr/>
        </p:nvSpPr>
        <p:spPr>
          <a:xfrm>
            <a:off x="455440" y="3436504"/>
            <a:ext cx="3436504" cy="248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BA481B-DBB2-8240-3D11-8283D3376394}"/>
              </a:ext>
            </a:extLst>
          </p:cNvPr>
          <p:cNvCxnSpPr>
            <a:cxnSpLocks/>
          </p:cNvCxnSpPr>
          <p:nvPr/>
        </p:nvCxnSpPr>
        <p:spPr>
          <a:xfrm flipH="1" flipV="1">
            <a:off x="3925499" y="3539740"/>
            <a:ext cx="5006213" cy="223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026855-C6D2-0D29-637C-BAD9D34E5E1D}"/>
              </a:ext>
            </a:extLst>
          </p:cNvPr>
          <p:cNvCxnSpPr>
            <a:cxnSpLocks/>
          </p:cNvCxnSpPr>
          <p:nvPr/>
        </p:nvCxnSpPr>
        <p:spPr>
          <a:xfrm flipH="1">
            <a:off x="1253419" y="349323"/>
            <a:ext cx="1236853" cy="8028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6158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entry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32298"/>
            <a:ext cx="8229600" cy="3861766"/>
          </a:xfrm>
        </p:spPr>
      </p:pic>
    </p:spTree>
    <p:extLst>
      <p:ext uri="{BB962C8B-B14F-4D97-AF65-F5344CB8AC3E}">
        <p14:creationId xmlns:p14="http://schemas.microsoft.com/office/powerpoint/2010/main" val="4527858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invoices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587" b="5678"/>
          <a:stretch/>
        </p:blipFill>
        <p:spPr>
          <a:xfrm>
            <a:off x="2070958" y="1600201"/>
            <a:ext cx="8097313" cy="4268972"/>
          </a:xfrm>
        </p:spPr>
      </p:pic>
    </p:spTree>
    <p:extLst>
      <p:ext uri="{BB962C8B-B14F-4D97-AF65-F5344CB8AC3E}">
        <p14:creationId xmlns:p14="http://schemas.microsoft.com/office/powerpoint/2010/main" val="29315226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Follow arrow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01013"/>
            <a:ext cx="8229600" cy="4324336"/>
          </a:xfrm>
        </p:spPr>
      </p:pic>
      <p:sp>
        <p:nvSpPr>
          <p:cNvPr id="5" name="Rectangle 4"/>
          <p:cNvSpPr/>
          <p:nvPr/>
        </p:nvSpPr>
        <p:spPr>
          <a:xfrm>
            <a:off x="2133600" y="2057400"/>
            <a:ext cx="152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209800" y="1371600"/>
            <a:ext cx="13716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8873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Follow the arrows and rectangles, then click on find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80629"/>
            <a:ext cx="8229600" cy="4365107"/>
          </a:xfrm>
        </p:spPr>
      </p:pic>
      <p:sp>
        <p:nvSpPr>
          <p:cNvPr id="5" name="Rectangle 4"/>
          <p:cNvSpPr/>
          <p:nvPr/>
        </p:nvSpPr>
        <p:spPr>
          <a:xfrm>
            <a:off x="4419600" y="2743200"/>
            <a:ext cx="1524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3962400" y="2819400"/>
            <a:ext cx="4572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29400" y="2743200"/>
            <a:ext cx="1752600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72200" y="2857500"/>
            <a:ext cx="457200" cy="114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7772400" y="4648200"/>
            <a:ext cx="304800" cy="533400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31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Select the invoice that the action will process then click on action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59911"/>
            <a:ext cx="8229600" cy="4406543"/>
          </a:xfrm>
        </p:spPr>
      </p:pic>
      <p:sp>
        <p:nvSpPr>
          <p:cNvPr id="5" name="Rectangle 4"/>
          <p:cNvSpPr/>
          <p:nvPr/>
        </p:nvSpPr>
        <p:spPr>
          <a:xfrm>
            <a:off x="2057400" y="3124200"/>
            <a:ext cx="8077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038600" y="2667000"/>
            <a:ext cx="4572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wn Arrow 9"/>
          <p:cNvSpPr/>
          <p:nvPr/>
        </p:nvSpPr>
        <p:spPr>
          <a:xfrm>
            <a:off x="2209800" y="5181600"/>
            <a:ext cx="304800" cy="457200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3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validate&gt;ok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56" b="5156"/>
          <a:stretch/>
        </p:blipFill>
        <p:spPr>
          <a:xfrm>
            <a:off x="6172200" y="944218"/>
            <a:ext cx="4038600" cy="438978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" t="-459" r="-285" b="6547"/>
          <a:stretch/>
        </p:blipFill>
        <p:spPr>
          <a:xfrm>
            <a:off x="1643270" y="1143001"/>
            <a:ext cx="4397070" cy="4136665"/>
          </a:xfrm>
        </p:spPr>
      </p:pic>
      <p:sp>
        <p:nvSpPr>
          <p:cNvPr id="9" name="Left Arrow 8"/>
          <p:cNvSpPr/>
          <p:nvPr/>
        </p:nvSpPr>
        <p:spPr>
          <a:xfrm>
            <a:off x="3352800" y="1981200"/>
            <a:ext cx="609600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Down Arrow 9"/>
          <p:cNvSpPr/>
          <p:nvPr/>
        </p:nvSpPr>
        <p:spPr>
          <a:xfrm>
            <a:off x="7924800" y="4191000"/>
            <a:ext cx="1524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10659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Click on action&gt;create accounting&gt;final&gt;ok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868" b="5878"/>
          <a:stretch/>
        </p:blipFill>
        <p:spPr>
          <a:xfrm>
            <a:off x="2070958" y="1600201"/>
            <a:ext cx="8119965" cy="4259911"/>
          </a:xfrm>
        </p:spPr>
      </p:pic>
      <p:sp>
        <p:nvSpPr>
          <p:cNvPr id="5" name="Rectangle 4"/>
          <p:cNvSpPr/>
          <p:nvPr/>
        </p:nvSpPr>
        <p:spPr>
          <a:xfrm>
            <a:off x="6172200" y="3733800"/>
            <a:ext cx="1752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Down Arrow 5"/>
          <p:cNvSpPr/>
          <p:nvPr/>
        </p:nvSpPr>
        <p:spPr>
          <a:xfrm>
            <a:off x="2362200" y="4953000"/>
            <a:ext cx="381000" cy="4572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037480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94" b="6142"/>
          <a:stretch/>
        </p:blipFill>
        <p:spPr>
          <a:xfrm>
            <a:off x="2057401" y="1600201"/>
            <a:ext cx="8046057" cy="4251960"/>
          </a:xfrm>
        </p:spPr>
      </p:pic>
      <p:sp>
        <p:nvSpPr>
          <p:cNvPr id="5" name="Left Arrow 4"/>
          <p:cNvSpPr/>
          <p:nvPr/>
        </p:nvSpPr>
        <p:spPr>
          <a:xfrm>
            <a:off x="5562600" y="3200400"/>
            <a:ext cx="685800" cy="76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Left Arrow 5"/>
          <p:cNvSpPr/>
          <p:nvPr/>
        </p:nvSpPr>
        <p:spPr>
          <a:xfrm>
            <a:off x="5257800" y="3429000"/>
            <a:ext cx="647700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Down Arrow 6"/>
          <p:cNvSpPr/>
          <p:nvPr/>
        </p:nvSpPr>
        <p:spPr>
          <a:xfrm>
            <a:off x="5562600" y="4724400"/>
            <a:ext cx="228600" cy="4572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222208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EG" sz="800" dirty="0"/>
              <a:t>.</a:t>
            </a:r>
            <a:endParaRPr lang="en-US" sz="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r="1" b="6756"/>
          <a:stretch/>
        </p:blipFill>
        <p:spPr>
          <a:xfrm>
            <a:off x="2088544" y="1600201"/>
            <a:ext cx="8032499" cy="4220155"/>
          </a:xfrm>
        </p:spPr>
      </p:pic>
      <p:sp>
        <p:nvSpPr>
          <p:cNvPr id="5" name="Rectangle 4"/>
          <p:cNvSpPr/>
          <p:nvPr/>
        </p:nvSpPr>
        <p:spPr>
          <a:xfrm>
            <a:off x="6172200" y="3810000"/>
            <a:ext cx="1676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580523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209800"/>
            <a:ext cx="7772400" cy="2209800"/>
          </a:xfrm>
        </p:spPr>
        <p:txBody>
          <a:bodyPr/>
          <a:lstStyle/>
          <a:p>
            <a:pPr algn="l"/>
            <a:r>
              <a:rPr lang="en-US" dirty="0"/>
              <a:t>Show all accounting entries for each invoice.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ar-EG" sz="800" dirty="0"/>
              <a:t>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4488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CDB3-5E62-8D8A-DABF-21ADF0C5B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13" y="26849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1.5 create supplier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DD8345-821A-B078-21D6-604FBDA67F1E}"/>
              </a:ext>
            </a:extLst>
          </p:cNvPr>
          <p:cNvCxnSpPr/>
          <p:nvPr/>
        </p:nvCxnSpPr>
        <p:spPr>
          <a:xfrm>
            <a:off x="703862" y="783949"/>
            <a:ext cx="3406143" cy="547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D7CF5E-2E6E-1118-EB48-AE818EEC9096}"/>
              </a:ext>
            </a:extLst>
          </p:cNvPr>
          <p:cNvSpPr txBox="1"/>
          <p:nvPr/>
        </p:nvSpPr>
        <p:spPr>
          <a:xfrm>
            <a:off x="803965" y="1002748"/>
            <a:ext cx="52942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open the payables module&gt;supplier&gt;entry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4CDBFB-BD37-05AF-9A0D-BE5B95CB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73" y="1369003"/>
            <a:ext cx="9825182" cy="50782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36ACA2-B026-E4F6-DCD8-68EAE75BD54B}"/>
              </a:ext>
            </a:extLst>
          </p:cNvPr>
          <p:cNvCxnSpPr/>
          <p:nvPr/>
        </p:nvCxnSpPr>
        <p:spPr>
          <a:xfrm flipH="1">
            <a:off x="2367515" y="2786136"/>
            <a:ext cx="1217914" cy="920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75174F-DEF1-9FDF-C5DB-B08BE35EA1ED}"/>
              </a:ext>
            </a:extLst>
          </p:cNvPr>
          <p:cNvCxnSpPr>
            <a:cxnSpLocks/>
          </p:cNvCxnSpPr>
          <p:nvPr/>
        </p:nvCxnSpPr>
        <p:spPr>
          <a:xfrm flipH="1">
            <a:off x="1755606" y="3802135"/>
            <a:ext cx="1414187" cy="759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4CFFD9-0C1D-D0CF-5377-24DA8DCD10E4}"/>
              </a:ext>
            </a:extLst>
          </p:cNvPr>
          <p:cNvCxnSpPr>
            <a:cxnSpLocks/>
          </p:cNvCxnSpPr>
          <p:nvPr/>
        </p:nvCxnSpPr>
        <p:spPr>
          <a:xfrm flipH="1">
            <a:off x="1663242" y="4344770"/>
            <a:ext cx="1194822" cy="401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7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view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6401"/>
            <a:ext cx="8229600" cy="4373857"/>
          </a:xfrm>
        </p:spPr>
      </p:pic>
      <p:sp>
        <p:nvSpPr>
          <p:cNvPr id="8" name="Rectangle 7"/>
          <p:cNvSpPr/>
          <p:nvPr/>
        </p:nvSpPr>
        <p:spPr>
          <a:xfrm>
            <a:off x="2362200" y="1828800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ight Arrow 12"/>
          <p:cNvSpPr/>
          <p:nvPr/>
        </p:nvSpPr>
        <p:spPr>
          <a:xfrm>
            <a:off x="1828800" y="1885950"/>
            <a:ext cx="533400" cy="1143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868822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requests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30131"/>
            <a:ext cx="8229600" cy="4466100"/>
          </a:xfrm>
        </p:spPr>
      </p:pic>
    </p:spTree>
    <p:extLst>
      <p:ext uri="{BB962C8B-B14F-4D97-AF65-F5344CB8AC3E}">
        <p14:creationId xmlns:p14="http://schemas.microsoft.com/office/powerpoint/2010/main" val="10240248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submit a new request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45881"/>
            <a:ext cx="8229600" cy="4434603"/>
          </a:xfrm>
        </p:spPr>
      </p:pic>
      <p:sp>
        <p:nvSpPr>
          <p:cNvPr id="5" name="Rectangle 4"/>
          <p:cNvSpPr/>
          <p:nvPr/>
        </p:nvSpPr>
        <p:spPr>
          <a:xfrm>
            <a:off x="2590800" y="4953000"/>
            <a:ext cx="99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Down Arrow 5"/>
          <p:cNvSpPr/>
          <p:nvPr/>
        </p:nvSpPr>
        <p:spPr>
          <a:xfrm>
            <a:off x="2743200" y="4572000"/>
            <a:ext cx="342900" cy="381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462338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Follow the arrows and rectangles, then</a:t>
            </a:r>
            <a:br>
              <a:rPr lang="en-US" dirty="0"/>
            </a:br>
            <a:r>
              <a:rPr lang="en-US" dirty="0"/>
              <a:t>click on options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34331"/>
            <a:ext cx="8229600" cy="4457700"/>
          </a:xfrm>
        </p:spPr>
      </p:pic>
      <p:sp>
        <p:nvSpPr>
          <p:cNvPr id="7" name="Rectangle 6"/>
          <p:cNvSpPr/>
          <p:nvPr/>
        </p:nvSpPr>
        <p:spPr>
          <a:xfrm>
            <a:off x="2286000" y="2819400"/>
            <a:ext cx="4038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Down Arrow 7"/>
          <p:cNvSpPr/>
          <p:nvPr/>
        </p:nvSpPr>
        <p:spPr>
          <a:xfrm>
            <a:off x="3124200" y="2514600"/>
            <a:ext cx="304800" cy="3048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5486400" y="44196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Down Arrow 9"/>
          <p:cNvSpPr/>
          <p:nvPr/>
        </p:nvSpPr>
        <p:spPr>
          <a:xfrm>
            <a:off x="5638800" y="4114800"/>
            <a:ext cx="266700" cy="3048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705267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from PDF to EXCEL then click on ok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4191000" cy="42672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00201"/>
            <a:ext cx="4495800" cy="4343399"/>
          </a:xfrm>
        </p:spPr>
      </p:pic>
      <p:sp>
        <p:nvSpPr>
          <p:cNvPr id="6" name="Rectangle 5"/>
          <p:cNvSpPr/>
          <p:nvPr/>
        </p:nvSpPr>
        <p:spPr>
          <a:xfrm>
            <a:off x="3130826" y="2590800"/>
            <a:ext cx="152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95600" y="2362200"/>
            <a:ext cx="235226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848600" y="3657600"/>
            <a:ext cx="5334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8229600" y="4724400"/>
            <a:ext cx="76200" cy="381000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133363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submit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34331"/>
            <a:ext cx="8229600" cy="4457700"/>
          </a:xfrm>
        </p:spPr>
      </p:pic>
      <p:sp>
        <p:nvSpPr>
          <p:cNvPr id="5" name="Rectangle 4"/>
          <p:cNvSpPr/>
          <p:nvPr/>
        </p:nvSpPr>
        <p:spPr>
          <a:xfrm>
            <a:off x="4648200" y="5029200"/>
            <a:ext cx="838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ight Arrow 7"/>
          <p:cNvSpPr/>
          <p:nvPr/>
        </p:nvSpPr>
        <p:spPr>
          <a:xfrm>
            <a:off x="3733800" y="5029200"/>
            <a:ext cx="914400" cy="1524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6663333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NO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64988"/>
            <a:ext cx="8229600" cy="4396386"/>
          </a:xfrm>
        </p:spPr>
      </p:pic>
      <p:sp>
        <p:nvSpPr>
          <p:cNvPr id="5" name="Rectangle 4"/>
          <p:cNvSpPr/>
          <p:nvPr/>
        </p:nvSpPr>
        <p:spPr>
          <a:xfrm>
            <a:off x="6248400" y="4267200"/>
            <a:ext cx="381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Left Arrow 5"/>
          <p:cNvSpPr/>
          <p:nvPr/>
        </p:nvSpPr>
        <p:spPr>
          <a:xfrm>
            <a:off x="6629400" y="4267200"/>
            <a:ext cx="838200" cy="2286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404422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find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60339"/>
            <a:ext cx="8229600" cy="4405684"/>
          </a:xfrm>
        </p:spPr>
      </p:pic>
      <p:sp>
        <p:nvSpPr>
          <p:cNvPr id="5" name="Rectangle 4"/>
          <p:cNvSpPr/>
          <p:nvPr/>
        </p:nvSpPr>
        <p:spPr>
          <a:xfrm>
            <a:off x="5257800" y="4876800"/>
            <a:ext cx="838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Down Arrow 5"/>
          <p:cNvSpPr/>
          <p:nvPr/>
        </p:nvSpPr>
        <p:spPr>
          <a:xfrm>
            <a:off x="5486400" y="4495800"/>
            <a:ext cx="457200" cy="381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116726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view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63789"/>
            <a:ext cx="8229600" cy="4398787"/>
          </a:xfrm>
        </p:spPr>
      </p:pic>
      <p:sp>
        <p:nvSpPr>
          <p:cNvPr id="5" name="Left Arrow 4"/>
          <p:cNvSpPr/>
          <p:nvPr/>
        </p:nvSpPr>
        <p:spPr>
          <a:xfrm>
            <a:off x="6524898" y="4791891"/>
            <a:ext cx="685800" cy="16981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5486400" y="4724400"/>
            <a:ext cx="838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638297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60597"/>
            <a:ext cx="8229600" cy="4205168"/>
          </a:xfrm>
        </p:spPr>
      </p:pic>
      <p:sp>
        <p:nvSpPr>
          <p:cNvPr id="5" name="Rectangle 4"/>
          <p:cNvSpPr/>
          <p:nvPr/>
        </p:nvSpPr>
        <p:spPr>
          <a:xfrm>
            <a:off x="6324600" y="449580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ight Arrow 5"/>
          <p:cNvSpPr/>
          <p:nvPr/>
        </p:nvSpPr>
        <p:spPr>
          <a:xfrm>
            <a:off x="5715000" y="4495800"/>
            <a:ext cx="6096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0967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5BEDDF-7616-1700-2386-E4D456232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30" y="50040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Click on create supplier</a:t>
            </a:r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56C464-7B0A-EEF3-E3D7-667D0647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5" y="917936"/>
            <a:ext cx="9224817" cy="50336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D8DDAF-80B6-9AE5-42A7-0C653CC09E05}"/>
              </a:ext>
            </a:extLst>
          </p:cNvPr>
          <p:cNvSpPr/>
          <p:nvPr/>
        </p:nvSpPr>
        <p:spPr>
          <a:xfrm>
            <a:off x="7405275" y="1919886"/>
            <a:ext cx="649585" cy="2309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381D1C-54FF-E6DB-D9CB-B51BB35FC0CA}"/>
              </a:ext>
            </a:extLst>
          </p:cNvPr>
          <p:cNvCxnSpPr/>
          <p:nvPr/>
        </p:nvCxnSpPr>
        <p:spPr>
          <a:xfrm flipH="1">
            <a:off x="8000051" y="666938"/>
            <a:ext cx="623332" cy="1221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092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Now all invoices are displayed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09801"/>
            <a:ext cx="4267200" cy="35051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09800"/>
            <a:ext cx="4572000" cy="3505200"/>
          </a:xfrm>
        </p:spPr>
      </p:pic>
    </p:spTree>
    <p:extLst>
      <p:ext uri="{BB962C8B-B14F-4D97-AF65-F5344CB8AC3E}">
        <p14:creationId xmlns:p14="http://schemas.microsoft.com/office/powerpoint/2010/main" val="36930229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7772400" cy="1466850"/>
          </a:xfrm>
        </p:spPr>
        <p:txBody>
          <a:bodyPr/>
          <a:lstStyle/>
          <a:p>
            <a:r>
              <a:rPr lang="en-US" dirty="0"/>
              <a:t>payment processing</a:t>
            </a:r>
            <a:br>
              <a:rPr lang="en-US" dirty="0"/>
            </a:br>
            <a:r>
              <a:rPr lang="en-US" sz="3200" dirty="0"/>
              <a:t>Create Bank, branch and bank account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53767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43000"/>
            <a:ext cx="8229600" cy="3886200"/>
          </a:xfrm>
        </p:spPr>
        <p:txBody>
          <a:bodyPr/>
          <a:lstStyle/>
          <a:p>
            <a:r>
              <a:rPr lang="en-US" dirty="0"/>
              <a:t>Create Bank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5799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Banks and bank branches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830" y="1600201"/>
            <a:ext cx="80783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505200" y="4114800"/>
            <a:ext cx="914400" cy="152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524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Fill in the country and bank name field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0"/>
            <a:ext cx="804615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572000" y="3581400"/>
            <a:ext cx="762000" cy="152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ight Arrow 4"/>
          <p:cNvSpPr/>
          <p:nvPr/>
        </p:nvSpPr>
        <p:spPr>
          <a:xfrm>
            <a:off x="4572000" y="3733800"/>
            <a:ext cx="685800" cy="152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186829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finish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Up Arrow 3"/>
          <p:cNvSpPr/>
          <p:nvPr/>
        </p:nvSpPr>
        <p:spPr>
          <a:xfrm>
            <a:off x="9677400" y="2743200"/>
            <a:ext cx="152400" cy="381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645090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(K_G)\Desktop\New folder (3)\Screenshot 2025-02-19 0351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747714"/>
            <a:ext cx="92583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960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(K_G)\Desktop\New folder (3)\Screenshot 2025-02-19 0356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4" y="862014"/>
            <a:ext cx="9069387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736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bank branches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38" y="1600201"/>
            <a:ext cx="767112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Arrow 3"/>
          <p:cNvSpPr/>
          <p:nvPr/>
        </p:nvSpPr>
        <p:spPr>
          <a:xfrm>
            <a:off x="3505200" y="2209800"/>
            <a:ext cx="1066800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3048000" y="2209800"/>
            <a:ext cx="457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24067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create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09800" y="3733800"/>
            <a:ext cx="381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Left Arrow 4"/>
          <p:cNvSpPr/>
          <p:nvPr/>
        </p:nvSpPr>
        <p:spPr>
          <a:xfrm>
            <a:off x="2590800" y="3733800"/>
            <a:ext cx="609600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83943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C42A-915A-81B6-A40C-AA7F534D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114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Choose supplier type&gt;Enter values in name&gt;choose country&gt;click apply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64B06B-E7A7-7CFF-8534-0CF96D88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592" t="6034" r="1592" b="-5108"/>
          <a:stretch/>
        </p:blipFill>
        <p:spPr>
          <a:xfrm>
            <a:off x="0" y="859155"/>
            <a:ext cx="11937960" cy="44761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81FA67-1EE8-16A6-50A1-419F425BF8E1}"/>
              </a:ext>
            </a:extLst>
          </p:cNvPr>
          <p:cNvSpPr/>
          <p:nvPr/>
        </p:nvSpPr>
        <p:spPr>
          <a:xfrm>
            <a:off x="4064741" y="2707930"/>
            <a:ext cx="3634397" cy="190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6B58F-B113-52E1-14D1-B5E9F2AF1339}"/>
              </a:ext>
            </a:extLst>
          </p:cNvPr>
          <p:cNvSpPr/>
          <p:nvPr/>
        </p:nvSpPr>
        <p:spPr>
          <a:xfrm>
            <a:off x="7387060" y="3175289"/>
            <a:ext cx="2425357" cy="261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EBB002-71EF-5532-F34B-52EACDD2C0A8}"/>
              </a:ext>
            </a:extLst>
          </p:cNvPr>
          <p:cNvSpPr/>
          <p:nvPr/>
        </p:nvSpPr>
        <p:spPr>
          <a:xfrm>
            <a:off x="11369780" y="1996729"/>
            <a:ext cx="383197" cy="37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37D7D-8789-5CBE-CE6C-06AC0B2EA556}"/>
              </a:ext>
            </a:extLst>
          </p:cNvPr>
          <p:cNvSpPr/>
          <p:nvPr/>
        </p:nvSpPr>
        <p:spPr>
          <a:xfrm>
            <a:off x="1087860" y="3175289"/>
            <a:ext cx="2110397" cy="27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7977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Fill in the country and bank name field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09800" y="2943225"/>
            <a:ext cx="1524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Left Arrow 7"/>
          <p:cNvSpPr/>
          <p:nvPr/>
        </p:nvSpPr>
        <p:spPr>
          <a:xfrm>
            <a:off x="3733800" y="2943225"/>
            <a:ext cx="1066800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201069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continue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Up Arrow 3"/>
          <p:cNvSpPr/>
          <p:nvPr/>
        </p:nvSpPr>
        <p:spPr>
          <a:xfrm>
            <a:off x="9677400" y="3429000"/>
            <a:ext cx="152400" cy="6096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285898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Fill in the branch name and branch type field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4419600" y="3886200"/>
            <a:ext cx="7620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ight Arrow 5"/>
          <p:cNvSpPr/>
          <p:nvPr/>
        </p:nvSpPr>
        <p:spPr>
          <a:xfrm>
            <a:off x="4343400" y="4495800"/>
            <a:ext cx="8382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181395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finish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Up Arrow 3"/>
          <p:cNvSpPr/>
          <p:nvPr/>
        </p:nvSpPr>
        <p:spPr>
          <a:xfrm>
            <a:off x="9753600" y="2743200"/>
            <a:ext cx="152400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236827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(K_G)\Desktop\New folder (3)\Screenshot 2025-02-19 0410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819150"/>
            <a:ext cx="9286876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603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bank accounts 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048000" y="4495800"/>
            <a:ext cx="8382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324515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600" dirty="0"/>
              <a:t>Fill in the country , bank name and branch name field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737" y="1600201"/>
            <a:ext cx="811052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33600" y="2667000"/>
            <a:ext cx="23622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Left Arrow 4"/>
          <p:cNvSpPr/>
          <p:nvPr/>
        </p:nvSpPr>
        <p:spPr>
          <a:xfrm>
            <a:off x="4495800" y="2895600"/>
            <a:ext cx="1295400" cy="3048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785636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continue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737" y="1600201"/>
            <a:ext cx="811052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Up Arrow 3"/>
          <p:cNvSpPr/>
          <p:nvPr/>
        </p:nvSpPr>
        <p:spPr>
          <a:xfrm>
            <a:off x="9677400" y="3505200"/>
            <a:ext cx="228600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792968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Fill in the bank account owner and account use field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91000" y="3429000"/>
            <a:ext cx="2895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ight Arrow 5"/>
          <p:cNvSpPr/>
          <p:nvPr/>
        </p:nvSpPr>
        <p:spPr>
          <a:xfrm>
            <a:off x="3581400" y="3505200"/>
            <a:ext cx="6096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33578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next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Up Arrow 3"/>
          <p:cNvSpPr/>
          <p:nvPr/>
        </p:nvSpPr>
        <p:spPr>
          <a:xfrm>
            <a:off x="9372600" y="2667000"/>
            <a:ext cx="228600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9296400" y="2438400"/>
            <a:ext cx="381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8222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6D94-404D-7539-BABF-A72E9D101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" y="24066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Click on create new organization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22595E-032F-55C6-B5B3-D07ACEDF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856021"/>
            <a:ext cx="11226800" cy="15493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34A1D1-523F-DCC5-FD6D-2F8D5C0EDE17}"/>
              </a:ext>
            </a:extLst>
          </p:cNvPr>
          <p:cNvSpPr/>
          <p:nvPr/>
        </p:nvSpPr>
        <p:spPr>
          <a:xfrm>
            <a:off x="387756" y="1709326"/>
            <a:ext cx="1699166" cy="226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608E96-2D1F-76B1-875E-CAF9850E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3334620"/>
            <a:ext cx="11216640" cy="205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238F93-ECCB-D04A-0283-AD5B46D1C72F}"/>
              </a:ext>
            </a:extLst>
          </p:cNvPr>
          <p:cNvSpPr txBox="1"/>
          <p:nvPr/>
        </p:nvSpPr>
        <p:spPr>
          <a:xfrm>
            <a:off x="384469" y="2650718"/>
            <a:ext cx="7955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Enter inactive date (a coming date) &gt;save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7C7E73-9005-1FBC-078A-2F7F8D4B429E}"/>
              </a:ext>
            </a:extLst>
          </p:cNvPr>
          <p:cNvSpPr/>
          <p:nvPr/>
        </p:nvSpPr>
        <p:spPr>
          <a:xfrm>
            <a:off x="3323995" y="4991006"/>
            <a:ext cx="2075086" cy="165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418771-B59F-3CFD-0A48-A9D571DFDADD}"/>
              </a:ext>
            </a:extLst>
          </p:cNvPr>
          <p:cNvSpPr/>
          <p:nvPr/>
        </p:nvSpPr>
        <p:spPr>
          <a:xfrm flipV="1">
            <a:off x="11126875" y="3927055"/>
            <a:ext cx="469806" cy="291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5909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Fill in the account name , account number and currency field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8288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33800" y="4267200"/>
            <a:ext cx="2209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ight Arrow 8"/>
          <p:cNvSpPr/>
          <p:nvPr/>
        </p:nvSpPr>
        <p:spPr>
          <a:xfrm>
            <a:off x="2743200" y="4267200"/>
            <a:ext cx="990600" cy="152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3733800" y="4648200"/>
            <a:ext cx="2286000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ight Arrow 10"/>
          <p:cNvSpPr/>
          <p:nvPr/>
        </p:nvSpPr>
        <p:spPr>
          <a:xfrm>
            <a:off x="2819400" y="4648201"/>
            <a:ext cx="914400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 flipV="1">
            <a:off x="3733800" y="4876799"/>
            <a:ext cx="2286000" cy="15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ight Arrow 12"/>
          <p:cNvSpPr/>
          <p:nvPr/>
        </p:nvSpPr>
        <p:spPr>
          <a:xfrm>
            <a:off x="2819400" y="4876799"/>
            <a:ext cx="914400" cy="1524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057788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save and next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1600" y="2362200"/>
            <a:ext cx="533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Up Arrow 4"/>
          <p:cNvSpPr/>
          <p:nvPr/>
        </p:nvSpPr>
        <p:spPr>
          <a:xfrm>
            <a:off x="9144000" y="2590800"/>
            <a:ext cx="228600" cy="381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887517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Fill in the cash and cash clearing field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0" y="3810000"/>
            <a:ext cx="1828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5791200" y="3810000"/>
            <a:ext cx="1981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ight Arrow 5"/>
          <p:cNvSpPr/>
          <p:nvPr/>
        </p:nvSpPr>
        <p:spPr>
          <a:xfrm>
            <a:off x="2819400" y="3886200"/>
            <a:ext cx="9906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Left Arrow 6"/>
          <p:cNvSpPr/>
          <p:nvPr/>
        </p:nvSpPr>
        <p:spPr>
          <a:xfrm>
            <a:off x="7772400" y="3848100"/>
            <a:ext cx="762000" cy="3048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297200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save and next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1600" y="2438400"/>
            <a:ext cx="533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Up Arrow 4"/>
          <p:cNvSpPr/>
          <p:nvPr/>
        </p:nvSpPr>
        <p:spPr>
          <a:xfrm>
            <a:off x="9067800" y="2590800"/>
            <a:ext cx="381000" cy="762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816472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organization access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44000" y="3886200"/>
            <a:ext cx="838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own Arrow 4"/>
          <p:cNvSpPr/>
          <p:nvPr/>
        </p:nvSpPr>
        <p:spPr>
          <a:xfrm>
            <a:off x="9448800" y="3276600"/>
            <a:ext cx="304800" cy="6096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750622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Fill in the account use and organization field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657" y="1600201"/>
            <a:ext cx="813868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0" y="3657600"/>
            <a:ext cx="1676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ight Arrow 4"/>
          <p:cNvSpPr/>
          <p:nvPr/>
        </p:nvSpPr>
        <p:spPr>
          <a:xfrm>
            <a:off x="3048000" y="3657600"/>
            <a:ext cx="7620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3886200" y="4191000"/>
            <a:ext cx="2286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ight Arrow 6"/>
          <p:cNvSpPr/>
          <p:nvPr/>
        </p:nvSpPr>
        <p:spPr>
          <a:xfrm>
            <a:off x="3048000" y="4191000"/>
            <a:ext cx="838200" cy="152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074162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continue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89" y="1600201"/>
            <a:ext cx="813868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525000" y="4648200"/>
            <a:ext cx="457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own Arrow 4"/>
          <p:cNvSpPr/>
          <p:nvPr/>
        </p:nvSpPr>
        <p:spPr>
          <a:xfrm>
            <a:off x="9601200" y="4114800"/>
            <a:ext cx="3048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228465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apply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601200" y="5181600"/>
            <a:ext cx="381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own Arrow 4"/>
          <p:cNvSpPr/>
          <p:nvPr/>
        </p:nvSpPr>
        <p:spPr>
          <a:xfrm>
            <a:off x="9601200" y="4495800"/>
            <a:ext cx="304800" cy="6858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8787251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finish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737" y="1600201"/>
            <a:ext cx="811052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677400" y="2514600"/>
            <a:ext cx="381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own Arrow 4"/>
          <p:cNvSpPr/>
          <p:nvPr/>
        </p:nvSpPr>
        <p:spPr>
          <a:xfrm>
            <a:off x="9677400" y="2133600"/>
            <a:ext cx="228600" cy="381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632666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(K_G)\Desktop\New folder (3)\Screenshot 2025-02-19 1320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4" y="909639"/>
            <a:ext cx="9031287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3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0709A5-CAB5-B715-17AF-C126DCEC4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" y="1392206"/>
            <a:ext cx="11501120" cy="183489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57A282-F46A-3852-D7EB-F06890C7BB6F}"/>
              </a:ext>
            </a:extLst>
          </p:cNvPr>
          <p:cNvSpPr txBox="1"/>
          <p:nvPr/>
        </p:nvSpPr>
        <p:spPr>
          <a:xfrm>
            <a:off x="338698" y="403850"/>
            <a:ext cx="9398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Click on tax details &gt; mark allow withholding tax &gt; enter created withholding tax group &gt; save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2013A0-9C01-27B6-4D88-A011562E662B}"/>
              </a:ext>
            </a:extLst>
          </p:cNvPr>
          <p:cNvSpPr/>
          <p:nvPr/>
        </p:nvSpPr>
        <p:spPr>
          <a:xfrm>
            <a:off x="6726452" y="2418499"/>
            <a:ext cx="2871968" cy="408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3277E1-53DA-340A-BB5A-84994E9276E0}"/>
              </a:ext>
            </a:extLst>
          </p:cNvPr>
          <p:cNvSpPr/>
          <p:nvPr/>
        </p:nvSpPr>
        <p:spPr>
          <a:xfrm>
            <a:off x="11318771" y="1808898"/>
            <a:ext cx="525008" cy="377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8C041D-88D2-7F23-3A7D-E2E2260B9857}"/>
              </a:ext>
            </a:extLst>
          </p:cNvPr>
          <p:cNvSpPr/>
          <p:nvPr/>
        </p:nvSpPr>
        <p:spPr>
          <a:xfrm>
            <a:off x="559331" y="2631858"/>
            <a:ext cx="1144768" cy="337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C7114-DC91-4D09-819F-2805BE9C8226}"/>
              </a:ext>
            </a:extLst>
          </p:cNvPr>
          <p:cNvSpPr txBox="1"/>
          <p:nvPr/>
        </p:nvSpPr>
        <p:spPr>
          <a:xfrm>
            <a:off x="335280" y="3434080"/>
            <a:ext cx="71221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000">
                <a:cs typeface="Arial"/>
              </a:rPr>
              <a:t>Click on address book&gt;create​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16C33B-D658-649A-0575-F76FCFE21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4031615"/>
            <a:ext cx="9784080" cy="26962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D0ED85C-2EEA-0A2B-1DB7-16E46F052E74}"/>
              </a:ext>
            </a:extLst>
          </p:cNvPr>
          <p:cNvSpPr/>
          <p:nvPr/>
        </p:nvSpPr>
        <p:spPr>
          <a:xfrm>
            <a:off x="563089" y="5989367"/>
            <a:ext cx="1043461" cy="226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4A6BDB-BF93-7EE7-97B7-B203192DB4E3}"/>
              </a:ext>
            </a:extLst>
          </p:cNvPr>
          <p:cNvSpPr/>
          <p:nvPr/>
        </p:nvSpPr>
        <p:spPr>
          <a:xfrm>
            <a:off x="1609569" y="6334807"/>
            <a:ext cx="352581" cy="257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5027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payment documents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8288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76600" y="4191000"/>
            <a:ext cx="99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Left Arrow 4"/>
          <p:cNvSpPr/>
          <p:nvPr/>
        </p:nvSpPr>
        <p:spPr>
          <a:xfrm>
            <a:off x="4267200" y="4191000"/>
            <a:ext cx="990600" cy="1143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167919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create 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09800" y="3124200"/>
            <a:ext cx="457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own Arrow 4"/>
          <p:cNvSpPr/>
          <p:nvPr/>
        </p:nvSpPr>
        <p:spPr>
          <a:xfrm>
            <a:off x="2209800" y="2819400"/>
            <a:ext cx="304800" cy="3048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10413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Fill in the name , paper stock type , format and available document number field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7200" y="3429000"/>
            <a:ext cx="2057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ight Arrow 4"/>
          <p:cNvSpPr/>
          <p:nvPr/>
        </p:nvSpPr>
        <p:spPr>
          <a:xfrm>
            <a:off x="3048000" y="3505200"/>
            <a:ext cx="12192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00600" y="4114800"/>
            <a:ext cx="1371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ight Arrow 6"/>
          <p:cNvSpPr/>
          <p:nvPr/>
        </p:nvSpPr>
        <p:spPr>
          <a:xfrm>
            <a:off x="3810000" y="4114800"/>
            <a:ext cx="990600" cy="152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4038600" y="4572000"/>
            <a:ext cx="1981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ight Arrow 8"/>
          <p:cNvSpPr/>
          <p:nvPr/>
        </p:nvSpPr>
        <p:spPr>
          <a:xfrm>
            <a:off x="3048000" y="4648200"/>
            <a:ext cx="9906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318825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apply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1"/>
            <a:ext cx="80461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601200" y="2514600"/>
            <a:ext cx="304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Up Arrow 4"/>
          <p:cNvSpPr/>
          <p:nvPr/>
        </p:nvSpPr>
        <p:spPr>
          <a:xfrm>
            <a:off x="9601200" y="2743200"/>
            <a:ext cx="304800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2478572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9309BC3-91C8-FAF4-753F-1A92CAD67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Payment</a:t>
            </a:r>
            <a:r>
              <a:rPr lang="en-US" dirty="0"/>
              <a:t> 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290930949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4F9F7A4-1DE5-433E-E69E-A4DF8B92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96" y="0"/>
            <a:ext cx="10515600" cy="1325563"/>
          </a:xfrm>
        </p:spPr>
        <p:txBody>
          <a:bodyPr>
            <a:normAutofit/>
          </a:bodyPr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Payments &gt;&gt; Entry &gt;&gt;payments</a:t>
            </a:r>
            <a:endParaRPr lang="ar-AE" sz="2400" b="1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07EAB27E-E21B-A006-199B-5A70A29E0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" y="1325563"/>
            <a:ext cx="12188805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1218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7EB830CD-7BFD-535B-30CC-95DD37EF8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116"/>
            <a:ext cx="12192000" cy="5585884"/>
          </a:xfrm>
          <a:prstGeom prst="rect">
            <a:avLst/>
          </a:pr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429A9B3E-8D98-B5FE-00AE-6EF372E7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Enter Supplier number, payment date, bank account, payment method, payment process profile </a:t>
            </a:r>
            <a:endParaRPr lang="ar-AE" sz="2400" b="1" dirty="0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1D2FFE07-C251-1BC2-938A-496B67935FE1}"/>
              </a:ext>
            </a:extLst>
          </p:cNvPr>
          <p:cNvSpPr/>
          <p:nvPr/>
        </p:nvSpPr>
        <p:spPr>
          <a:xfrm>
            <a:off x="3304362" y="2058274"/>
            <a:ext cx="1506782" cy="3729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97470431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B9908419-1F6D-A40C-F6D1-13C91DA57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71EC0CC5-5A64-5B4D-D106-F8EF8A4555D1}"/>
              </a:ext>
            </a:extLst>
          </p:cNvPr>
          <p:cNvSpPr/>
          <p:nvPr/>
        </p:nvSpPr>
        <p:spPr>
          <a:xfrm flipV="1">
            <a:off x="535981" y="899043"/>
            <a:ext cx="1039599" cy="5313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8C6A60B4-33C4-0334-7E03-70F6CAD1DD4A}"/>
              </a:ext>
            </a:extLst>
          </p:cNvPr>
          <p:cNvSpPr/>
          <p:nvPr/>
        </p:nvSpPr>
        <p:spPr>
          <a:xfrm>
            <a:off x="2684006" y="899042"/>
            <a:ext cx="1039599" cy="531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39677445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95F4CB74-3921-E250-74C6-327949F99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E7A2A934-2221-C851-BF1E-D77B20A8354B}"/>
              </a:ext>
            </a:extLst>
          </p:cNvPr>
          <p:cNvSpPr/>
          <p:nvPr/>
        </p:nvSpPr>
        <p:spPr>
          <a:xfrm>
            <a:off x="366798" y="997484"/>
            <a:ext cx="1574413" cy="531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 b="1" dirty="0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D005C03A-0FCA-2570-69EF-49B3B931941E}"/>
              </a:ext>
            </a:extLst>
          </p:cNvPr>
          <p:cNvSpPr/>
          <p:nvPr/>
        </p:nvSpPr>
        <p:spPr>
          <a:xfrm>
            <a:off x="4364996" y="997484"/>
            <a:ext cx="1731004" cy="531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52029716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95F4CB74-3921-E250-74C6-327949F99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948"/>
            <a:ext cx="12192000" cy="5920052"/>
          </a:xfrm>
          <a:prstGeom prst="rect">
            <a:avLst/>
          </a:prstGeom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CD6DE088-7408-1206-1E16-B3F4D439342A}"/>
              </a:ext>
            </a:extLst>
          </p:cNvPr>
          <p:cNvSpPr/>
          <p:nvPr/>
        </p:nvSpPr>
        <p:spPr>
          <a:xfrm>
            <a:off x="3443762" y="5764760"/>
            <a:ext cx="2652238" cy="4336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 dirty="0">
              <a:solidFill>
                <a:srgbClr val="FFFF00"/>
              </a:solidFill>
            </a:endParaRPr>
          </a:p>
        </p:txBody>
      </p:sp>
      <p:cxnSp>
        <p:nvCxnSpPr>
          <p:cNvPr id="80" name="رابط كسهم مستقيم 79">
            <a:extLst>
              <a:ext uri="{FF2B5EF4-FFF2-40B4-BE49-F238E27FC236}">
                <a16:creationId xmlns:a16="http://schemas.microsoft.com/office/drawing/2014/main" id="{51519C22-7B30-E0C5-AD45-8DD270B5792F}"/>
              </a:ext>
            </a:extLst>
          </p:cNvPr>
          <p:cNvCxnSpPr>
            <a:cxnSpLocks/>
          </p:cNvCxnSpPr>
          <p:nvPr/>
        </p:nvCxnSpPr>
        <p:spPr>
          <a:xfrm>
            <a:off x="4052117" y="5157240"/>
            <a:ext cx="313742" cy="5599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مربع نص 89">
            <a:extLst>
              <a:ext uri="{FF2B5EF4-FFF2-40B4-BE49-F238E27FC236}">
                <a16:creationId xmlns:a16="http://schemas.microsoft.com/office/drawing/2014/main" id="{578641B4-2BFB-F56C-E481-A122F42B84DA}"/>
              </a:ext>
            </a:extLst>
          </p:cNvPr>
          <p:cNvSpPr txBox="1"/>
          <p:nvPr/>
        </p:nvSpPr>
        <p:spPr>
          <a:xfrm rot="10800000" flipV="1">
            <a:off x="499681" y="353558"/>
            <a:ext cx="43470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 Click Enter/Adjust invoice</a:t>
            </a:r>
            <a:endParaRPr lang="ar-AE" sz="2400" b="1" dirty="0"/>
          </a:p>
        </p:txBody>
      </p:sp>
    </p:spTree>
    <p:extLst>
      <p:ext uri="{BB962C8B-B14F-4D97-AF65-F5344CB8AC3E}">
        <p14:creationId xmlns:p14="http://schemas.microsoft.com/office/powerpoint/2010/main" val="57849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ntact form&#10;&#10;AI-generated content may be incorrect.">
            <a:extLst>
              <a:ext uri="{FF2B5EF4-FFF2-40B4-BE49-F238E27FC236}">
                <a16:creationId xmlns:a16="http://schemas.microsoft.com/office/drawing/2014/main" id="{13850D40-E373-2851-E891-ED1480A6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269006"/>
            <a:ext cx="10017760" cy="528518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5C990F-0FE2-DE29-84C2-90184B4C4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01625"/>
            <a:ext cx="11440160" cy="2146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Choose country &gt;enter address line 1&gt; enter address name &gt; choose "purchasing" and "payment" &gt; continue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A13C9E-FDEB-49C2-9505-A84B771A1F22}"/>
              </a:ext>
            </a:extLst>
          </p:cNvPr>
          <p:cNvSpPr/>
          <p:nvPr/>
        </p:nvSpPr>
        <p:spPr>
          <a:xfrm>
            <a:off x="1568929" y="2575607"/>
            <a:ext cx="3654581" cy="399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AD7CD2-39A8-A913-F9C3-C131D0137572}"/>
              </a:ext>
            </a:extLst>
          </p:cNvPr>
          <p:cNvSpPr/>
          <p:nvPr/>
        </p:nvSpPr>
        <p:spPr>
          <a:xfrm flipV="1">
            <a:off x="1568929" y="4092766"/>
            <a:ext cx="2689381" cy="199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4FC20-B7A8-E665-D053-98E8A4483736}"/>
              </a:ext>
            </a:extLst>
          </p:cNvPr>
          <p:cNvSpPr/>
          <p:nvPr/>
        </p:nvSpPr>
        <p:spPr>
          <a:xfrm>
            <a:off x="6618449" y="3601767"/>
            <a:ext cx="1043461" cy="592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ue and white rectangle&#10;&#10;AI-generated content may be incorrect.">
            <a:extLst>
              <a:ext uri="{FF2B5EF4-FFF2-40B4-BE49-F238E27FC236}">
                <a16:creationId xmlns:a16="http://schemas.microsoft.com/office/drawing/2014/main" id="{11BBDD69-908C-A352-7BB0-E14800254C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6" t="3333" r="2612" b="-1667"/>
          <a:stretch/>
        </p:blipFill>
        <p:spPr>
          <a:xfrm>
            <a:off x="792480" y="1064260"/>
            <a:ext cx="10492745" cy="11945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1237B9-7448-919F-10B6-37B0CF6B2E62}"/>
              </a:ext>
            </a:extLst>
          </p:cNvPr>
          <p:cNvSpPr/>
          <p:nvPr/>
        </p:nvSpPr>
        <p:spPr>
          <a:xfrm>
            <a:off x="10762323" y="1677833"/>
            <a:ext cx="574393" cy="1965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98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680DAD92-693E-57EE-61D0-24EC864F6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1E181308-DD2B-175B-4FDB-790A05FF67DD}"/>
              </a:ext>
            </a:extLst>
          </p:cNvPr>
          <p:cNvSpPr/>
          <p:nvPr/>
        </p:nvSpPr>
        <p:spPr>
          <a:xfrm flipV="1">
            <a:off x="3508789" y="4384497"/>
            <a:ext cx="512319" cy="387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8644973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08A7962-43FB-CED2-EC2B-5E4E73FE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156754"/>
            <a:ext cx="4537166" cy="59903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Choose the invoice &gt;&gt; </a:t>
            </a:r>
            <a:r>
              <a:rPr lang="en-US" sz="2400" b="1"/>
              <a:t>click ok</a:t>
            </a:r>
            <a:endParaRPr lang="ar-AE" sz="2400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9F4526AA-A629-CC84-C8CC-8F1D8E425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931818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4147CA-ACD3-D5B8-44CC-0F6BC79285FE}"/>
              </a:ext>
            </a:extLst>
          </p:cNvPr>
          <p:cNvSpPr/>
          <p:nvPr/>
        </p:nvSpPr>
        <p:spPr>
          <a:xfrm>
            <a:off x="4381877" y="5413971"/>
            <a:ext cx="468797" cy="2275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988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9BAA1C5-7CAB-5D76-A45A-41BEB9B9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AE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7910A588-E04C-B0F0-236A-6A62B3BD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مستطيل 4">
            <a:extLst>
              <a:ext uri="{FF2B5EF4-FFF2-40B4-BE49-F238E27FC236}">
                <a16:creationId xmlns:a16="http://schemas.microsoft.com/office/drawing/2014/main" id="{FD7548E8-2B8A-38F4-490A-56FA9F411C2C}"/>
              </a:ext>
            </a:extLst>
          </p:cNvPr>
          <p:cNvSpPr/>
          <p:nvPr/>
        </p:nvSpPr>
        <p:spPr>
          <a:xfrm>
            <a:off x="8193356" y="4812632"/>
            <a:ext cx="1877521" cy="374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cxnSp>
        <p:nvCxnSpPr>
          <p:cNvPr id="6" name="رابط كسهم مستقيم 5">
            <a:extLst>
              <a:ext uri="{FF2B5EF4-FFF2-40B4-BE49-F238E27FC236}">
                <a16:creationId xmlns:a16="http://schemas.microsoft.com/office/drawing/2014/main" id="{65A5FBE5-2235-CA71-2983-B8B913AE3B63}"/>
              </a:ext>
            </a:extLst>
          </p:cNvPr>
          <p:cNvCxnSpPr>
            <a:cxnSpLocks/>
          </p:cNvCxnSpPr>
          <p:nvPr/>
        </p:nvCxnSpPr>
        <p:spPr>
          <a:xfrm flipH="1">
            <a:off x="10149254" y="4999790"/>
            <a:ext cx="86708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4463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2C8498A-7267-F7B6-3F77-73D2189D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44794"/>
            <a:ext cx="8099495" cy="3719392"/>
          </a:xfrm>
        </p:spPr>
        <p:txBody>
          <a:bodyPr/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Click</a:t>
            </a:r>
            <a:r>
              <a:rPr lang="en-US" dirty="0"/>
              <a:t> </a:t>
            </a:r>
            <a:r>
              <a:rPr lang="en-US" sz="2400" b="1" dirty="0"/>
              <a:t>Action 1&gt;&gt; create Accounting &gt;&gt;Final&gt;&gt;Ok</a:t>
            </a:r>
            <a:endParaRPr lang="ar-AE" sz="2400" b="1" dirty="0"/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2D079528-A66F-4F5F-4A87-818ED8096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426"/>
            <a:ext cx="12192000" cy="6061836"/>
          </a:xfrm>
        </p:spPr>
      </p:pic>
      <p:sp>
        <p:nvSpPr>
          <p:cNvPr id="6" name="مستطيل 5">
            <a:extLst>
              <a:ext uri="{FF2B5EF4-FFF2-40B4-BE49-F238E27FC236}">
                <a16:creationId xmlns:a16="http://schemas.microsoft.com/office/drawing/2014/main" id="{2EE62756-C544-A3F6-FFAB-53FF5F447C36}"/>
              </a:ext>
            </a:extLst>
          </p:cNvPr>
          <p:cNvSpPr/>
          <p:nvPr/>
        </p:nvSpPr>
        <p:spPr>
          <a:xfrm>
            <a:off x="0" y="5299837"/>
            <a:ext cx="3255953" cy="4753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 dirty="0"/>
          </a:p>
        </p:txBody>
      </p:sp>
      <p:cxnSp>
        <p:nvCxnSpPr>
          <p:cNvPr id="7" name="رابط كسهم مستقيم 6">
            <a:extLst>
              <a:ext uri="{FF2B5EF4-FFF2-40B4-BE49-F238E27FC236}">
                <a16:creationId xmlns:a16="http://schemas.microsoft.com/office/drawing/2014/main" id="{7DCDFE94-C155-BD63-DB3E-4F64600C1E47}"/>
              </a:ext>
            </a:extLst>
          </p:cNvPr>
          <p:cNvCxnSpPr>
            <a:cxnSpLocks/>
          </p:cNvCxnSpPr>
          <p:nvPr/>
        </p:nvCxnSpPr>
        <p:spPr>
          <a:xfrm>
            <a:off x="665450" y="4854222"/>
            <a:ext cx="487205" cy="3743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6375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عنصر نائب للمحتوى 33">
            <a:extLst>
              <a:ext uri="{FF2B5EF4-FFF2-40B4-BE49-F238E27FC236}">
                <a16:creationId xmlns:a16="http://schemas.microsoft.com/office/drawing/2014/main" id="{ABB812EE-773C-2753-3882-938B0DB39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181" cy="6858000"/>
          </a:xfrm>
        </p:spPr>
      </p:pic>
      <p:sp>
        <p:nvSpPr>
          <p:cNvPr id="5" name="مستطيل 4">
            <a:extLst>
              <a:ext uri="{FF2B5EF4-FFF2-40B4-BE49-F238E27FC236}">
                <a16:creationId xmlns:a16="http://schemas.microsoft.com/office/drawing/2014/main" id="{23EA2FBB-DFCE-383D-5CA4-CC5813898862}"/>
              </a:ext>
            </a:extLst>
          </p:cNvPr>
          <p:cNvSpPr/>
          <p:nvPr/>
        </p:nvSpPr>
        <p:spPr>
          <a:xfrm>
            <a:off x="2391175" y="744446"/>
            <a:ext cx="1369807" cy="2953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 dirty="0">
              <a:solidFill>
                <a:srgbClr val="C00000"/>
              </a:solidFill>
            </a:endParaRPr>
          </a:p>
        </p:txBody>
      </p:sp>
      <p:sp>
        <p:nvSpPr>
          <p:cNvPr id="31" name="مستطيل 30">
            <a:extLst>
              <a:ext uri="{FF2B5EF4-FFF2-40B4-BE49-F238E27FC236}">
                <a16:creationId xmlns:a16="http://schemas.microsoft.com/office/drawing/2014/main" id="{27450074-DC74-CBC0-FC70-0128508AFBCF}"/>
              </a:ext>
            </a:extLst>
          </p:cNvPr>
          <p:cNvSpPr/>
          <p:nvPr/>
        </p:nvSpPr>
        <p:spPr>
          <a:xfrm>
            <a:off x="2662763" y="1545856"/>
            <a:ext cx="647032" cy="1366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cxnSp>
        <p:nvCxnSpPr>
          <p:cNvPr id="6" name="رابط كسهم مستقيم 5">
            <a:extLst>
              <a:ext uri="{FF2B5EF4-FFF2-40B4-BE49-F238E27FC236}">
                <a16:creationId xmlns:a16="http://schemas.microsoft.com/office/drawing/2014/main" id="{79E3C31F-4BAC-EBAA-719F-EDF31E34079D}"/>
              </a:ext>
            </a:extLst>
          </p:cNvPr>
          <p:cNvCxnSpPr>
            <a:cxnSpLocks/>
          </p:cNvCxnSpPr>
          <p:nvPr/>
        </p:nvCxnSpPr>
        <p:spPr>
          <a:xfrm flipH="1">
            <a:off x="4263006" y="890014"/>
            <a:ext cx="76995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رابط كسهم مستقيم 40">
            <a:extLst>
              <a:ext uri="{FF2B5EF4-FFF2-40B4-BE49-F238E27FC236}">
                <a16:creationId xmlns:a16="http://schemas.microsoft.com/office/drawing/2014/main" id="{A023670B-F147-C20A-1ADE-A3470EDA0314}"/>
              </a:ext>
            </a:extLst>
          </p:cNvPr>
          <p:cNvCxnSpPr>
            <a:cxnSpLocks/>
          </p:cNvCxnSpPr>
          <p:nvPr/>
        </p:nvCxnSpPr>
        <p:spPr>
          <a:xfrm flipH="1">
            <a:off x="3511439" y="1614183"/>
            <a:ext cx="51691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656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09A19A1-308B-BB6E-E65D-5D101656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AE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A72BAA5A-085F-4A00-8A06-BFE98CACD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مستطيل 4">
            <a:extLst>
              <a:ext uri="{FF2B5EF4-FFF2-40B4-BE49-F238E27FC236}">
                <a16:creationId xmlns:a16="http://schemas.microsoft.com/office/drawing/2014/main" id="{E8BF710B-7E6C-8DF2-CBDB-C02D0BEE9E41}"/>
              </a:ext>
            </a:extLst>
          </p:cNvPr>
          <p:cNvSpPr/>
          <p:nvPr/>
        </p:nvSpPr>
        <p:spPr>
          <a:xfrm>
            <a:off x="5904411" y="4859382"/>
            <a:ext cx="1918758" cy="3000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cxnSp>
        <p:nvCxnSpPr>
          <p:cNvPr id="3" name="رابط كسهم مستقيم 2">
            <a:extLst>
              <a:ext uri="{FF2B5EF4-FFF2-40B4-BE49-F238E27FC236}">
                <a16:creationId xmlns:a16="http://schemas.microsoft.com/office/drawing/2014/main" id="{64B0215D-6958-DD56-2FF0-941A67D6D3EB}"/>
              </a:ext>
            </a:extLst>
          </p:cNvPr>
          <p:cNvCxnSpPr>
            <a:cxnSpLocks/>
          </p:cNvCxnSpPr>
          <p:nvPr/>
        </p:nvCxnSpPr>
        <p:spPr>
          <a:xfrm flipH="1">
            <a:off x="7910255" y="4970281"/>
            <a:ext cx="5806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59048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860E3F0-ECAA-71EC-6416-67E25DC0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00" y="-359741"/>
            <a:ext cx="10515600" cy="1325563"/>
          </a:xfrm>
        </p:spPr>
        <p:txBody>
          <a:bodyPr/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Click Tools &lt;&lt; view Accounting</a:t>
            </a:r>
            <a:r>
              <a:rPr lang="en-US" dirty="0"/>
              <a:t> </a:t>
            </a:r>
            <a:endParaRPr lang="ar-AE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1FEC1AC3-1631-2071-4408-1A12CEFB4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77333"/>
            <a:ext cx="11764211" cy="6180667"/>
          </a:xfrm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D2D0F3DF-CDB9-2CB7-7040-5F5D246C5FDA}"/>
              </a:ext>
            </a:extLst>
          </p:cNvPr>
          <p:cNvSpPr/>
          <p:nvPr/>
        </p:nvSpPr>
        <p:spPr>
          <a:xfrm flipV="1">
            <a:off x="1263038" y="677332"/>
            <a:ext cx="507535" cy="196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2BDF9FAC-2CF4-F158-7A35-F15B97DEE6E4}"/>
              </a:ext>
            </a:extLst>
          </p:cNvPr>
          <p:cNvSpPr/>
          <p:nvPr/>
        </p:nvSpPr>
        <p:spPr>
          <a:xfrm flipV="1">
            <a:off x="1263038" y="873403"/>
            <a:ext cx="1645802" cy="206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14974063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26ABFB9-0D36-0F4D-2517-28C97041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3" y="165462"/>
            <a:ext cx="2303417" cy="269966"/>
          </a:xfrm>
        </p:spPr>
        <p:txBody>
          <a:bodyPr>
            <a:normAutofit fontScale="90000"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Payment entry</a:t>
            </a:r>
            <a:endParaRPr lang="ar-AE" sz="2400" b="1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05C230B6-2C25-C3B8-D49B-A27F1AFE3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12228540" cy="5516879"/>
          </a:xfrm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726BE909-F0B2-E15B-CAA1-97201B5807D9}"/>
              </a:ext>
            </a:extLst>
          </p:cNvPr>
          <p:cNvSpPr/>
          <p:nvPr/>
        </p:nvSpPr>
        <p:spPr>
          <a:xfrm>
            <a:off x="7268210" y="4223657"/>
            <a:ext cx="3382373" cy="5834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6E5A5-9260-A5F4-415D-30816B811187}"/>
              </a:ext>
            </a:extLst>
          </p:cNvPr>
          <p:cNvSpPr txBox="1"/>
          <p:nvPr/>
        </p:nvSpPr>
        <p:spPr>
          <a:xfrm>
            <a:off x="296092" y="795048"/>
            <a:ext cx="2569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Dr : liability </a:t>
            </a:r>
          </a:p>
          <a:p>
            <a:r>
              <a:rPr lang="en-US" sz="1600" b="1" dirty="0"/>
              <a:t>           Cr : cash clearing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FE34EE-400E-6E40-771A-851B69EC3867}"/>
              </a:ext>
            </a:extLst>
          </p:cNvPr>
          <p:cNvSpPr/>
          <p:nvPr/>
        </p:nvSpPr>
        <p:spPr>
          <a:xfrm>
            <a:off x="226423" y="705394"/>
            <a:ext cx="2386148" cy="748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402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4B43855-8969-F601-A157-0E9239C2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8" y="-173365"/>
            <a:ext cx="10515600" cy="1325563"/>
          </a:xfrm>
        </p:spPr>
        <p:txBody>
          <a:bodyPr>
            <a:normAutofit/>
          </a:bodyPr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Click invoice Overview</a:t>
            </a:r>
            <a:endParaRPr lang="ar-AE" sz="2400" b="1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8E1E3618-0370-A27F-FED4-5E149BEBA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9878"/>
            <a:ext cx="12192001" cy="6168122"/>
          </a:xfrm>
        </p:spPr>
      </p:pic>
      <p:sp>
        <p:nvSpPr>
          <p:cNvPr id="5" name="مستطيل 4">
            <a:extLst>
              <a:ext uri="{FF2B5EF4-FFF2-40B4-BE49-F238E27FC236}">
                <a16:creationId xmlns:a16="http://schemas.microsoft.com/office/drawing/2014/main" id="{27546FFC-8905-A097-D4E5-70166E29CD70}"/>
              </a:ext>
            </a:extLst>
          </p:cNvPr>
          <p:cNvSpPr/>
          <p:nvPr/>
        </p:nvSpPr>
        <p:spPr>
          <a:xfrm>
            <a:off x="5738826" y="4782691"/>
            <a:ext cx="2033272" cy="3393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cxnSp>
        <p:nvCxnSpPr>
          <p:cNvPr id="6" name="رابط كسهم مستقيم 5">
            <a:extLst>
              <a:ext uri="{FF2B5EF4-FFF2-40B4-BE49-F238E27FC236}">
                <a16:creationId xmlns:a16="http://schemas.microsoft.com/office/drawing/2014/main" id="{3AD4226D-68F8-4289-1758-A9AB127E1BAF}"/>
              </a:ext>
            </a:extLst>
          </p:cNvPr>
          <p:cNvCxnSpPr>
            <a:cxnSpLocks/>
          </p:cNvCxnSpPr>
          <p:nvPr/>
        </p:nvCxnSpPr>
        <p:spPr>
          <a:xfrm>
            <a:off x="4688026" y="5002527"/>
            <a:ext cx="8727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60173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E26928D-023E-7534-0C03-8CD403D7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31" y="0"/>
            <a:ext cx="11888537" cy="739998"/>
          </a:xfrm>
        </p:spPr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Click invoice Workbench</a:t>
            </a:r>
            <a:endParaRPr lang="ar-AE" sz="2400" b="1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55B94FBF-490C-516F-C68C-DF3668F2C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579"/>
            <a:ext cx="12192000" cy="6002421"/>
          </a:xfrm>
        </p:spPr>
      </p:pic>
      <p:sp>
        <p:nvSpPr>
          <p:cNvPr id="5" name="مستطيل 4">
            <a:extLst>
              <a:ext uri="{FF2B5EF4-FFF2-40B4-BE49-F238E27FC236}">
                <a16:creationId xmlns:a16="http://schemas.microsoft.com/office/drawing/2014/main" id="{F5394C44-D14A-313E-6EAE-95ADBF188C2E}"/>
              </a:ext>
            </a:extLst>
          </p:cNvPr>
          <p:cNvSpPr/>
          <p:nvPr/>
        </p:nvSpPr>
        <p:spPr>
          <a:xfrm flipV="1">
            <a:off x="4481897" y="4566685"/>
            <a:ext cx="1487583" cy="284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cxnSp>
        <p:nvCxnSpPr>
          <p:cNvPr id="6" name="رابط كسهم مستقيم 5">
            <a:extLst>
              <a:ext uri="{FF2B5EF4-FFF2-40B4-BE49-F238E27FC236}">
                <a16:creationId xmlns:a16="http://schemas.microsoft.com/office/drawing/2014/main" id="{D88B8940-DE31-623D-D791-9F8D20C44624}"/>
              </a:ext>
            </a:extLst>
          </p:cNvPr>
          <p:cNvCxnSpPr>
            <a:cxnSpLocks/>
          </p:cNvCxnSpPr>
          <p:nvPr/>
        </p:nvCxnSpPr>
        <p:spPr>
          <a:xfrm flipH="1">
            <a:off x="5354358" y="4131104"/>
            <a:ext cx="83881" cy="3704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7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650B0-42D2-DC8B-EFCC-A9B4BD95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88" y="145764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Calibri"/>
                <a:ea typeface="+mn-lt"/>
                <a:cs typeface="+mn-lt"/>
              </a:rPr>
              <a:t>To enable the user to manage vendor invoices, payments, reconciliation from Cash management module, period closing activities in the Accounts Payable module and post the payable entries from General Ledger Module.</a:t>
            </a:r>
            <a:endParaRPr lang="en-US" sz="200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endParaRPr lang="en-US" sz="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3F11C-D742-84CC-C8E5-7C31373F3735}"/>
              </a:ext>
            </a:extLst>
          </p:cNvPr>
          <p:cNvSpPr txBox="1"/>
          <p:nvPr/>
        </p:nvSpPr>
        <p:spPr>
          <a:xfrm>
            <a:off x="200188" y="2659559"/>
            <a:ext cx="56932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4400" dirty="0">
                <a:solidFill>
                  <a:schemeClr val="tx2">
                    <a:lumMod val="76000"/>
                    <a:lumOff val="24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2">
                    <a:lumMod val="76000"/>
                    <a:lumOff val="24000"/>
                  </a:schemeClr>
                </a:solidFill>
              </a:rPr>
              <a:t>Project</a:t>
            </a:r>
            <a:r>
              <a:rPr lang="en-US" sz="4400" b="1" dirty="0"/>
              <a:t> </a:t>
            </a:r>
            <a:r>
              <a:rPr lang="en-US" sz="4400" dirty="0">
                <a:solidFill>
                  <a:schemeClr val="tx2">
                    <a:lumMod val="76000"/>
                    <a:lumOff val="24000"/>
                  </a:schemeClr>
                </a:solidFill>
              </a:rPr>
              <a:t>outlines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B426A-2C38-AA5B-637B-2640001632E9}"/>
              </a:ext>
            </a:extLst>
          </p:cNvPr>
          <p:cNvSpPr txBox="1"/>
          <p:nvPr/>
        </p:nvSpPr>
        <p:spPr>
          <a:xfrm>
            <a:off x="200188" y="3633315"/>
            <a:ext cx="1090748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/>
                <a:ea typeface="+mn-lt"/>
                <a:cs typeface="+mn-lt"/>
              </a:rPr>
              <a:t>step1</a:t>
            </a:r>
            <a:r>
              <a:rPr lang="en-US" sz="2000" dirty="0">
                <a:latin typeface="Calibri"/>
                <a:ea typeface="+mn-lt"/>
                <a:cs typeface="+mn-lt"/>
              </a:rPr>
              <a:t>.</a:t>
            </a:r>
            <a:r>
              <a:rPr lang="en-US" sz="2000" b="1" dirty="0">
                <a:latin typeface="Calibri"/>
                <a:ea typeface="+mn-lt"/>
                <a:cs typeface="+mn-lt"/>
              </a:rPr>
              <a:t>Create and Manage Supplier Invoices</a:t>
            </a:r>
            <a:r>
              <a:rPr lang="en-US" sz="2000" dirty="0">
                <a:latin typeface="Calibri"/>
                <a:ea typeface="+mn-lt"/>
                <a:cs typeface="+mn-lt"/>
              </a:rPr>
              <a:t>: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Create Distribution set, payment term and withholding Tax code and Group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Create supplier.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Enter many invoice [ Standard, debit invoices] details such as supplier information, payment terms, and line items, calculate withholding Tax.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Validate and create account.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Create quick invoice.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Create Recurring invoice with special calendar.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Show all accounting entries for each invoice.</a:t>
            </a:r>
            <a:r>
              <a:rPr lang="en-US" sz="1000" dirty="0">
                <a:ea typeface="+mn-lt"/>
                <a:cs typeface="+mn-lt"/>
              </a:rPr>
              <a:t> </a:t>
            </a:r>
            <a:endParaRPr lang="en-US" dirty="0"/>
          </a:p>
          <a:p>
            <a:endParaRPr lang="en-US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7236A-202A-EF88-6DD6-5C030780BDA4}"/>
              </a:ext>
            </a:extLst>
          </p:cNvPr>
          <p:cNvSpPr txBox="1"/>
          <p:nvPr/>
        </p:nvSpPr>
        <p:spPr>
          <a:xfrm>
            <a:off x="293610" y="471969"/>
            <a:ext cx="56932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4400" dirty="0">
                <a:solidFill>
                  <a:schemeClr val="tx2">
                    <a:lumMod val="76000"/>
                    <a:lumOff val="24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2">
                    <a:lumMod val="76000"/>
                    <a:lumOff val="24000"/>
                  </a:schemeClr>
                </a:solidFill>
              </a:rPr>
              <a:t>Project</a:t>
            </a:r>
            <a:r>
              <a:rPr lang="en-US" sz="4400" b="1" dirty="0"/>
              <a:t> </a:t>
            </a:r>
            <a:r>
              <a:rPr lang="en-US" sz="4400" dirty="0">
                <a:solidFill>
                  <a:schemeClr val="tx2">
                    <a:lumMod val="76000"/>
                    <a:lumOff val="24000"/>
                  </a:schemeClr>
                </a:solidFill>
              </a:rPr>
              <a:t>o</a:t>
            </a:r>
            <a:r>
              <a:rPr lang="en-GB" sz="4400" dirty="0" err="1">
                <a:solidFill>
                  <a:schemeClr val="tx2">
                    <a:lumMod val="76000"/>
                    <a:lumOff val="24000"/>
                  </a:schemeClr>
                </a:solidFill>
              </a:rPr>
              <a:t>bjective</a:t>
            </a:r>
            <a:r>
              <a:rPr lang="en-US" sz="4400" dirty="0">
                <a:solidFill>
                  <a:schemeClr val="tx2">
                    <a:lumMod val="76000"/>
                    <a:lumOff val="24000"/>
                  </a:schemeClr>
                </a:solidFill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627067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471993-5E95-B38F-2116-874DD91D9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40" y="773962"/>
            <a:ext cx="10373360" cy="53065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5F7CF-D86A-DC6D-489B-74194FADFD38}"/>
              </a:ext>
            </a:extLst>
          </p:cNvPr>
          <p:cNvSpPr txBox="1"/>
          <p:nvPr/>
        </p:nvSpPr>
        <p:spPr>
          <a:xfrm>
            <a:off x="701040" y="254000"/>
            <a:ext cx="93370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Click on accounting &gt; click on liability &gt; create &gt; enter the liability account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CF562-4562-9069-3E49-2A2EBBFE09FD}"/>
              </a:ext>
            </a:extLst>
          </p:cNvPr>
          <p:cNvSpPr/>
          <p:nvPr/>
        </p:nvSpPr>
        <p:spPr>
          <a:xfrm>
            <a:off x="967399" y="4443993"/>
            <a:ext cx="967399" cy="256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57C951-2DD6-BA66-F104-AD28FED452F8}"/>
              </a:ext>
            </a:extLst>
          </p:cNvPr>
          <p:cNvSpPr/>
          <p:nvPr/>
        </p:nvSpPr>
        <p:spPr>
          <a:xfrm>
            <a:off x="2084999" y="2605033"/>
            <a:ext cx="418759" cy="256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BEA0A-3298-2768-475C-FA26526A35C7}"/>
              </a:ext>
            </a:extLst>
          </p:cNvPr>
          <p:cNvSpPr/>
          <p:nvPr/>
        </p:nvSpPr>
        <p:spPr>
          <a:xfrm>
            <a:off x="4442119" y="3255273"/>
            <a:ext cx="1861479" cy="317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779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CA91BBD-A174-7B28-9EE2-2EB1FA76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AE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680752BA-D0B7-DFE0-E00A-B5E70A0CB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5053" cy="6858000"/>
          </a:xfrm>
        </p:spPr>
      </p:pic>
    </p:spTree>
    <p:extLst>
      <p:ext uri="{BB962C8B-B14F-4D97-AF65-F5344CB8AC3E}">
        <p14:creationId xmlns:p14="http://schemas.microsoft.com/office/powerpoint/2010/main" val="372666146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5C24AD6-7AE4-8697-4AD0-95F302C3B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50" y="-347857"/>
            <a:ext cx="10515600" cy="1325563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View payments </a:t>
            </a:r>
            <a:endParaRPr lang="ar-AE" sz="2400" b="1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2E0D8034-4700-6BB9-7150-20AD954C5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345"/>
            <a:ext cx="12192000" cy="6020988"/>
          </a:xfrm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B2149885-52CB-034A-F2DD-C1071A513F36}"/>
              </a:ext>
            </a:extLst>
          </p:cNvPr>
          <p:cNvSpPr/>
          <p:nvPr/>
        </p:nvSpPr>
        <p:spPr>
          <a:xfrm>
            <a:off x="3583330" y="2851930"/>
            <a:ext cx="1146120" cy="398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64237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D4F6E6D-A801-6633-7C23-9DD957DF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238" y="276895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Payment</a:t>
            </a:r>
            <a:r>
              <a:rPr lang="af-ZA" sz="6000" b="1" dirty="0"/>
              <a:t> another invoice</a:t>
            </a:r>
            <a:endParaRPr lang="ar-AE" sz="6000" b="1" dirty="0"/>
          </a:p>
        </p:txBody>
      </p:sp>
    </p:spTree>
    <p:extLst>
      <p:ext uri="{BB962C8B-B14F-4D97-AF65-F5344CB8AC3E}">
        <p14:creationId xmlns:p14="http://schemas.microsoft.com/office/powerpoint/2010/main" val="27772533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7EB830CD-7BFD-535B-30CC-95DD37EF8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116"/>
            <a:ext cx="12192000" cy="5585884"/>
          </a:xfrm>
          <a:prstGeom prst="rect">
            <a:avLst/>
          </a:pr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429A9B3E-8D98-B5FE-00AE-6EF372E7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Enter Supplier number, payment date, bank account, payment method, payment process profile </a:t>
            </a:r>
            <a:endParaRPr lang="ar-AE" sz="2400" b="1" dirty="0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1D2FFE07-C251-1BC2-938A-496B67935FE1}"/>
              </a:ext>
            </a:extLst>
          </p:cNvPr>
          <p:cNvSpPr/>
          <p:nvPr/>
        </p:nvSpPr>
        <p:spPr>
          <a:xfrm>
            <a:off x="3304362" y="2058274"/>
            <a:ext cx="1506782" cy="3729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2818002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B9908419-1F6D-A40C-F6D1-13C91DA57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71EC0CC5-5A64-5B4D-D106-F8EF8A4555D1}"/>
              </a:ext>
            </a:extLst>
          </p:cNvPr>
          <p:cNvSpPr/>
          <p:nvPr/>
        </p:nvSpPr>
        <p:spPr>
          <a:xfrm flipV="1">
            <a:off x="535981" y="899043"/>
            <a:ext cx="1039599" cy="5313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8C6A60B4-33C4-0334-7E03-70F6CAD1DD4A}"/>
              </a:ext>
            </a:extLst>
          </p:cNvPr>
          <p:cNvSpPr/>
          <p:nvPr/>
        </p:nvSpPr>
        <p:spPr>
          <a:xfrm>
            <a:off x="2684006" y="899042"/>
            <a:ext cx="1039599" cy="531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12936120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C914E10-8A58-E534-D167-94F6C9C4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AE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A3AE36B3-DAA2-4481-AF73-95CA92A8A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761A3C1A-6506-14E7-2AE1-C73346DCC75E}"/>
              </a:ext>
            </a:extLst>
          </p:cNvPr>
          <p:cNvSpPr/>
          <p:nvPr/>
        </p:nvSpPr>
        <p:spPr>
          <a:xfrm>
            <a:off x="1349319" y="914992"/>
            <a:ext cx="1199593" cy="4515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 dirty="0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CB74AB00-85BC-946A-1A69-52E7CA9CF1AE}"/>
              </a:ext>
            </a:extLst>
          </p:cNvPr>
          <p:cNvSpPr/>
          <p:nvPr/>
        </p:nvSpPr>
        <p:spPr>
          <a:xfrm>
            <a:off x="4828957" y="852904"/>
            <a:ext cx="1490261" cy="5136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398280431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7535115-59DF-3D18-C350-699070A9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612"/>
            <a:ext cx="10515600" cy="1325563"/>
          </a:xfrm>
        </p:spPr>
        <p:txBody>
          <a:bodyPr>
            <a:normAutofit/>
          </a:bodyPr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Enter/Adjust invoice </a:t>
            </a:r>
            <a:endParaRPr lang="ar-AE" sz="2400" b="1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8DDF7133-91A9-22EA-A8E2-38E830D34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165"/>
            <a:ext cx="12192000" cy="6061835"/>
          </a:xfrm>
        </p:spPr>
      </p:pic>
      <p:sp>
        <p:nvSpPr>
          <p:cNvPr id="5" name="مستطيل 4">
            <a:extLst>
              <a:ext uri="{FF2B5EF4-FFF2-40B4-BE49-F238E27FC236}">
                <a16:creationId xmlns:a16="http://schemas.microsoft.com/office/drawing/2014/main" id="{32FE2BEC-A8A1-913C-BF78-D849B7943DE3}"/>
              </a:ext>
            </a:extLst>
          </p:cNvPr>
          <p:cNvSpPr/>
          <p:nvPr/>
        </p:nvSpPr>
        <p:spPr>
          <a:xfrm flipV="1">
            <a:off x="3318057" y="5310156"/>
            <a:ext cx="1782456" cy="368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 dirty="0"/>
          </a:p>
        </p:txBody>
      </p:sp>
      <p:cxnSp>
        <p:nvCxnSpPr>
          <p:cNvPr id="7" name="رابط كسهم مستقيم 6">
            <a:extLst>
              <a:ext uri="{FF2B5EF4-FFF2-40B4-BE49-F238E27FC236}">
                <a16:creationId xmlns:a16="http://schemas.microsoft.com/office/drawing/2014/main" id="{C3B4B643-01B5-8655-895B-EA629621E699}"/>
              </a:ext>
            </a:extLst>
          </p:cNvPr>
          <p:cNvCxnSpPr>
            <a:cxnSpLocks/>
          </p:cNvCxnSpPr>
          <p:nvPr/>
        </p:nvCxnSpPr>
        <p:spPr>
          <a:xfrm>
            <a:off x="4209285" y="4724723"/>
            <a:ext cx="0" cy="5178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73183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A5F442A-3DF3-87C9-5D15-7132E3BC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9" y="-106948"/>
            <a:ext cx="10515600" cy="1325563"/>
          </a:xfrm>
        </p:spPr>
        <p:txBody>
          <a:bodyPr>
            <a:normAutofit/>
          </a:bodyPr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Choose the invoice &gt;&gt;click Save </a:t>
            </a:r>
            <a:endParaRPr lang="ar-AE" sz="2400" b="1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9BE22E91-5999-77AC-D815-88D969AA1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760"/>
            <a:ext cx="12192000" cy="5919240"/>
          </a:xfrm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E7FD0EAD-F4B8-305E-8D48-29F7374F7E90}"/>
              </a:ext>
            </a:extLst>
          </p:cNvPr>
          <p:cNvSpPr/>
          <p:nvPr/>
        </p:nvSpPr>
        <p:spPr>
          <a:xfrm>
            <a:off x="582863" y="2709332"/>
            <a:ext cx="5180412" cy="576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65796BBC-9CE0-867B-986B-10E2D009E259}"/>
              </a:ext>
            </a:extLst>
          </p:cNvPr>
          <p:cNvSpPr/>
          <p:nvPr/>
        </p:nvSpPr>
        <p:spPr>
          <a:xfrm flipH="1">
            <a:off x="582863" y="1093842"/>
            <a:ext cx="225777" cy="2495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160911362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7535115-59DF-3D18-C350-699070A9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Click Action 1&gt;&gt; create Accounting &gt;&gt;Final&gt;&gt;Ok</a:t>
            </a:r>
            <a:endParaRPr lang="ar-AE" sz="2400" b="1" dirty="0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32FE2BEC-A8A1-913C-BF78-D849B7943DE3}"/>
              </a:ext>
            </a:extLst>
          </p:cNvPr>
          <p:cNvSpPr/>
          <p:nvPr/>
        </p:nvSpPr>
        <p:spPr>
          <a:xfrm flipV="1">
            <a:off x="6357427" y="4800748"/>
            <a:ext cx="1782456" cy="368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pic>
        <p:nvPicPr>
          <p:cNvPr id="8" name="عنصر نائب للمحتوى 7">
            <a:extLst>
              <a:ext uri="{FF2B5EF4-FFF2-40B4-BE49-F238E27FC236}">
                <a16:creationId xmlns:a16="http://schemas.microsoft.com/office/drawing/2014/main" id="{D8651E6E-05FE-A2F5-0EE1-7261C10F5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351"/>
            <a:ext cx="12192000" cy="5707649"/>
          </a:xfrm>
        </p:spPr>
      </p:pic>
      <p:sp>
        <p:nvSpPr>
          <p:cNvPr id="9" name="مستطيل 8">
            <a:extLst>
              <a:ext uri="{FF2B5EF4-FFF2-40B4-BE49-F238E27FC236}">
                <a16:creationId xmlns:a16="http://schemas.microsoft.com/office/drawing/2014/main" id="{89D2508B-DD91-1E75-0E4A-59BEA01823FF}"/>
              </a:ext>
            </a:extLst>
          </p:cNvPr>
          <p:cNvSpPr/>
          <p:nvPr/>
        </p:nvSpPr>
        <p:spPr>
          <a:xfrm>
            <a:off x="631529" y="5389507"/>
            <a:ext cx="1437313" cy="3181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cxnSp>
        <p:nvCxnSpPr>
          <p:cNvPr id="10" name="رابط كسهم مستقيم 9">
            <a:extLst>
              <a:ext uri="{FF2B5EF4-FFF2-40B4-BE49-F238E27FC236}">
                <a16:creationId xmlns:a16="http://schemas.microsoft.com/office/drawing/2014/main" id="{B96EDE42-E375-1444-5F92-939B3454FDAB}"/>
              </a:ext>
            </a:extLst>
          </p:cNvPr>
          <p:cNvCxnSpPr>
            <a:cxnSpLocks/>
          </p:cNvCxnSpPr>
          <p:nvPr/>
        </p:nvCxnSpPr>
        <p:spPr>
          <a:xfrm>
            <a:off x="1321959" y="4800748"/>
            <a:ext cx="0" cy="4518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مستطيل 37">
            <a:extLst>
              <a:ext uri="{FF2B5EF4-FFF2-40B4-BE49-F238E27FC236}">
                <a16:creationId xmlns:a16="http://schemas.microsoft.com/office/drawing/2014/main" id="{3979C023-B2B4-0BF9-E944-0FFD7696EB6A}"/>
              </a:ext>
            </a:extLst>
          </p:cNvPr>
          <p:cNvSpPr/>
          <p:nvPr/>
        </p:nvSpPr>
        <p:spPr>
          <a:xfrm flipV="1">
            <a:off x="6482204" y="5115648"/>
            <a:ext cx="1223927" cy="2738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cxnSp>
        <p:nvCxnSpPr>
          <p:cNvPr id="6" name="رابط كسهم مستقيم 5">
            <a:extLst>
              <a:ext uri="{FF2B5EF4-FFF2-40B4-BE49-F238E27FC236}">
                <a16:creationId xmlns:a16="http://schemas.microsoft.com/office/drawing/2014/main" id="{EE647F5F-BA55-54D9-C7BB-6E9C50CE3D22}"/>
              </a:ext>
            </a:extLst>
          </p:cNvPr>
          <p:cNvCxnSpPr>
            <a:cxnSpLocks/>
          </p:cNvCxnSpPr>
          <p:nvPr/>
        </p:nvCxnSpPr>
        <p:spPr>
          <a:xfrm flipH="1">
            <a:off x="8018655" y="5252572"/>
            <a:ext cx="75087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45267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4566F72-4B03-4A61-120C-3B892F41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AE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48CDD83A-1FE1-DE5B-2DAE-77972A351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مستطيل 4">
            <a:extLst>
              <a:ext uri="{FF2B5EF4-FFF2-40B4-BE49-F238E27FC236}">
                <a16:creationId xmlns:a16="http://schemas.microsoft.com/office/drawing/2014/main" id="{D36E380A-5F23-CD58-07D3-206E2390B9D0}"/>
              </a:ext>
            </a:extLst>
          </p:cNvPr>
          <p:cNvSpPr/>
          <p:nvPr/>
        </p:nvSpPr>
        <p:spPr>
          <a:xfrm>
            <a:off x="2459592" y="839595"/>
            <a:ext cx="1481131" cy="2685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96DD1B87-D271-A608-5B44-3DB661D3F239}"/>
              </a:ext>
            </a:extLst>
          </p:cNvPr>
          <p:cNvSpPr/>
          <p:nvPr/>
        </p:nvSpPr>
        <p:spPr>
          <a:xfrm>
            <a:off x="2514028" y="1588564"/>
            <a:ext cx="886489" cy="2042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cxnSp>
        <p:nvCxnSpPr>
          <p:cNvPr id="7" name="رابط كسهم مستقيم 6">
            <a:extLst>
              <a:ext uri="{FF2B5EF4-FFF2-40B4-BE49-F238E27FC236}">
                <a16:creationId xmlns:a16="http://schemas.microsoft.com/office/drawing/2014/main" id="{8D5A006D-5ED1-0A51-F0CB-470D661EB7BD}"/>
              </a:ext>
            </a:extLst>
          </p:cNvPr>
          <p:cNvCxnSpPr>
            <a:cxnSpLocks/>
          </p:cNvCxnSpPr>
          <p:nvPr/>
        </p:nvCxnSpPr>
        <p:spPr>
          <a:xfrm flipH="1">
            <a:off x="3478894" y="1690687"/>
            <a:ext cx="540206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كسهم مستقيم 11">
            <a:extLst>
              <a:ext uri="{FF2B5EF4-FFF2-40B4-BE49-F238E27FC236}">
                <a16:creationId xmlns:a16="http://schemas.microsoft.com/office/drawing/2014/main" id="{1C6C570C-B30A-8ADC-51FA-C8F162BB6F4B}"/>
              </a:ext>
            </a:extLst>
          </p:cNvPr>
          <p:cNvCxnSpPr>
            <a:cxnSpLocks/>
          </p:cNvCxnSpPr>
          <p:nvPr/>
        </p:nvCxnSpPr>
        <p:spPr>
          <a:xfrm flipH="1">
            <a:off x="4106428" y="973854"/>
            <a:ext cx="61369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80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1E355-F003-A2DE-7273-E8CAF5567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60" y="62674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Click on  prepayment&gt;create  &gt; enter the prepayment account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26FD28-36BF-C924-97F3-C1402F35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82087"/>
            <a:ext cx="11399520" cy="2633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0E86F-3840-4436-93A6-066D6B0D0007}"/>
              </a:ext>
            </a:extLst>
          </p:cNvPr>
          <p:cNvSpPr/>
          <p:nvPr/>
        </p:nvSpPr>
        <p:spPr>
          <a:xfrm>
            <a:off x="1955513" y="3193456"/>
            <a:ext cx="6180327" cy="361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6336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D9D0D64-E0D6-1D50-F843-7CABF140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AE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4A7CE647-59B8-BEAB-51D9-143ABA1C3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44"/>
            <a:ext cx="12192000" cy="7046644"/>
          </a:xfrm>
        </p:spPr>
      </p:pic>
      <p:sp>
        <p:nvSpPr>
          <p:cNvPr id="5" name="مستطيل 4">
            <a:extLst>
              <a:ext uri="{FF2B5EF4-FFF2-40B4-BE49-F238E27FC236}">
                <a16:creationId xmlns:a16="http://schemas.microsoft.com/office/drawing/2014/main" id="{FBD58BE4-8BC2-7594-6312-DBD74B0CC01B}"/>
              </a:ext>
            </a:extLst>
          </p:cNvPr>
          <p:cNvSpPr/>
          <p:nvPr/>
        </p:nvSpPr>
        <p:spPr>
          <a:xfrm>
            <a:off x="6530641" y="4758248"/>
            <a:ext cx="1217102" cy="3811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 dirty="0"/>
          </a:p>
        </p:txBody>
      </p:sp>
      <p:cxnSp>
        <p:nvCxnSpPr>
          <p:cNvPr id="3" name="رابط كسهم مستقيم 2">
            <a:extLst>
              <a:ext uri="{FF2B5EF4-FFF2-40B4-BE49-F238E27FC236}">
                <a16:creationId xmlns:a16="http://schemas.microsoft.com/office/drawing/2014/main" id="{EC96C202-A16D-5567-149C-AA2C4A943C43}"/>
              </a:ext>
            </a:extLst>
          </p:cNvPr>
          <p:cNvCxnSpPr>
            <a:cxnSpLocks/>
          </p:cNvCxnSpPr>
          <p:nvPr/>
        </p:nvCxnSpPr>
        <p:spPr>
          <a:xfrm flipH="1">
            <a:off x="7817411" y="4963530"/>
            <a:ext cx="7953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21838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86585EC-D850-2C24-E9A2-7275E74F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487"/>
            <a:ext cx="10515600" cy="1325563"/>
          </a:xfrm>
        </p:spPr>
        <p:txBody>
          <a:bodyPr anchor="ctr"/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Click Tools &lt;&lt; view Accounting</a:t>
            </a:r>
            <a:r>
              <a:rPr lang="en-US" dirty="0"/>
              <a:t> </a:t>
            </a:r>
            <a:endParaRPr lang="ar-AE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531EC0BE-09CF-7402-8F50-932C8E6FA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070"/>
            <a:ext cx="11000650" cy="6131930"/>
          </a:xfrm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D00ECA3A-543C-A39C-F836-576BE5EF5F28}"/>
              </a:ext>
            </a:extLst>
          </p:cNvPr>
          <p:cNvSpPr/>
          <p:nvPr/>
        </p:nvSpPr>
        <p:spPr>
          <a:xfrm>
            <a:off x="849637" y="726069"/>
            <a:ext cx="421848" cy="1775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64066999-9518-A133-CB8F-F11A4B257A26}"/>
              </a:ext>
            </a:extLst>
          </p:cNvPr>
          <p:cNvSpPr/>
          <p:nvPr/>
        </p:nvSpPr>
        <p:spPr>
          <a:xfrm>
            <a:off x="849637" y="903618"/>
            <a:ext cx="1170480" cy="1658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158208118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7594E57-F96D-4DD3-F708-C628EC16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9" y="-46775"/>
            <a:ext cx="2497437" cy="545818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Payment Entry</a:t>
            </a:r>
            <a:endParaRPr lang="ar-AE" sz="2000" b="1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DA2C46F0-71C7-6B31-79F7-484B27BD1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052"/>
            <a:ext cx="12192000" cy="5874166"/>
          </a:xfrm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F8182CC8-5BA2-5AFB-27AE-9D649FDC8561}"/>
              </a:ext>
            </a:extLst>
          </p:cNvPr>
          <p:cNvSpPr/>
          <p:nvPr/>
        </p:nvSpPr>
        <p:spPr>
          <a:xfrm>
            <a:off x="7289074" y="4223657"/>
            <a:ext cx="3335383" cy="6452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C5CF3-B519-8358-69EC-F9EF85FBE2D2}"/>
              </a:ext>
            </a:extLst>
          </p:cNvPr>
          <p:cNvSpPr txBox="1"/>
          <p:nvPr/>
        </p:nvSpPr>
        <p:spPr>
          <a:xfrm>
            <a:off x="304800" y="650772"/>
            <a:ext cx="236873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Dr : liability </a:t>
            </a:r>
          </a:p>
          <a:p>
            <a:r>
              <a:rPr lang="en-US" sz="1600" b="1" dirty="0"/>
              <a:t>           Cr : cash clearing</a:t>
            </a:r>
            <a:r>
              <a:rPr lang="en-US" sz="1800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D675C-FB56-D63C-042F-20DC4B29C9C5}"/>
              </a:ext>
            </a:extLst>
          </p:cNvPr>
          <p:cNvSpPr/>
          <p:nvPr/>
        </p:nvSpPr>
        <p:spPr>
          <a:xfrm>
            <a:off x="231738" y="584079"/>
            <a:ext cx="2386148" cy="748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4914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4444FA7-6D69-F707-F709-CFEFB630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9727"/>
            <a:ext cx="10515600" cy="1325563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Click Invoice overview</a:t>
            </a:r>
            <a:r>
              <a:rPr lang="en-US" dirty="0"/>
              <a:t> </a:t>
            </a:r>
            <a:endParaRPr lang="ar-AE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3F07A420-DDCC-9B43-F935-EEF046E3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526"/>
            <a:ext cx="12192000" cy="5895474"/>
          </a:xfrm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323DC0B1-2F71-863C-097C-D1231D6A2424}"/>
              </a:ext>
            </a:extLst>
          </p:cNvPr>
          <p:cNvSpPr/>
          <p:nvPr/>
        </p:nvSpPr>
        <p:spPr>
          <a:xfrm>
            <a:off x="5921264" y="4837393"/>
            <a:ext cx="1897849" cy="2876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25818109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5DBCDF7-243D-DBF5-7BAD-06922A8F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69" y="-205260"/>
            <a:ext cx="10515600" cy="1325563"/>
          </a:xfrm>
        </p:spPr>
        <p:txBody>
          <a:bodyPr>
            <a:normAutofit/>
          </a:bodyPr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400" b="1"/>
              <a:t>Click invoice Workbench</a:t>
            </a:r>
            <a:endParaRPr lang="ar-AE" sz="2400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EF99A179-ED2A-23B1-225F-8123A9DE3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579"/>
            <a:ext cx="12192001" cy="6002421"/>
          </a:xfrm>
        </p:spPr>
      </p:pic>
      <p:sp>
        <p:nvSpPr>
          <p:cNvPr id="5" name="مستطيل 4">
            <a:extLst>
              <a:ext uri="{FF2B5EF4-FFF2-40B4-BE49-F238E27FC236}">
                <a16:creationId xmlns:a16="http://schemas.microsoft.com/office/drawing/2014/main" id="{F97FEAB5-7885-D8B8-B406-8AB2431FD74F}"/>
              </a:ext>
            </a:extLst>
          </p:cNvPr>
          <p:cNvSpPr/>
          <p:nvPr/>
        </p:nvSpPr>
        <p:spPr>
          <a:xfrm>
            <a:off x="4456733" y="4491789"/>
            <a:ext cx="1413489" cy="4277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46494714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178C7-4032-7F6E-797E-632DCC9F1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8" y="276138"/>
            <a:ext cx="11839704" cy="61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6681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6FE5BE6-73EC-E985-A6CB-DF93E229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22" y="-205261"/>
            <a:ext cx="10515600" cy="1325563"/>
          </a:xfrm>
        </p:spPr>
        <p:txBody>
          <a:bodyPr/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View payment</a:t>
            </a:r>
            <a:r>
              <a:rPr lang="en-US" dirty="0"/>
              <a:t> </a:t>
            </a:r>
            <a:endParaRPr lang="ar-AE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8EC7B56C-2DD2-BA15-A564-B1A601F5E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86292"/>
            <a:ext cx="12192001" cy="6109369"/>
          </a:xfrm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A8A2607D-F66C-CD68-FA69-3B7A860FC0B0}"/>
              </a:ext>
            </a:extLst>
          </p:cNvPr>
          <p:cNvSpPr/>
          <p:nvPr/>
        </p:nvSpPr>
        <p:spPr>
          <a:xfrm>
            <a:off x="3626925" y="3001595"/>
            <a:ext cx="1066356" cy="4274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200235148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0DC1-9D0B-C6F8-8EB9-7973475D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411" y="2857500"/>
            <a:ext cx="7027178" cy="1143000"/>
          </a:xfrm>
        </p:spPr>
        <p:txBody>
          <a:bodyPr>
            <a:normAutofit/>
          </a:bodyPr>
          <a:lstStyle/>
          <a:p>
            <a:r>
              <a:rPr lang="en-US" sz="6000" dirty="0">
                <a:ea typeface="Calibri"/>
                <a:cs typeface="Calibri"/>
              </a:rPr>
              <a:t>Voiding payments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0606653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A608-9CD1-F8E1-755F-57FB68050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1488" y="1698579"/>
            <a:ext cx="3163409" cy="497150"/>
          </a:xfrm>
        </p:spPr>
        <p:txBody>
          <a:bodyPr anchor="ctr">
            <a:normAutofit/>
          </a:bodyPr>
          <a:lstStyle/>
          <a:p>
            <a:r>
              <a:rPr lang="en-US" sz="1600" b="1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1D2C5-3396-0825-15C6-24917FBF2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3524649" y="3997287"/>
            <a:ext cx="1140549" cy="381662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EAB2B-1F6F-5525-03E7-B783B9081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4" y="1109548"/>
            <a:ext cx="6859442" cy="4933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E7884B-FC09-CCA1-5014-933DF5AFD7A5}"/>
              </a:ext>
            </a:extLst>
          </p:cNvPr>
          <p:cNvSpPr txBox="1"/>
          <p:nvPr/>
        </p:nvSpPr>
        <p:spPr>
          <a:xfrm>
            <a:off x="322594" y="534222"/>
            <a:ext cx="4098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Press payments &gt; entry &gt; payments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8D841B-AB94-F883-5548-74DD0546D99A}"/>
              </a:ext>
            </a:extLst>
          </p:cNvPr>
          <p:cNvSpPr/>
          <p:nvPr/>
        </p:nvSpPr>
        <p:spPr>
          <a:xfrm>
            <a:off x="5782799" y="5622556"/>
            <a:ext cx="954536" cy="251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370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0C41B-9A5E-2A58-1CC0-083E33609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" y="1156193"/>
            <a:ext cx="8619214" cy="54905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17533B-A10B-93A2-C680-CF124F9FED54}"/>
              </a:ext>
            </a:extLst>
          </p:cNvPr>
          <p:cNvSpPr txBox="1"/>
          <p:nvPr/>
        </p:nvSpPr>
        <p:spPr>
          <a:xfrm>
            <a:off x="532485" y="3590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Press</a:t>
            </a:r>
            <a:r>
              <a:rPr lang="en-US" b="1" dirty="0"/>
              <a:t> </a:t>
            </a:r>
            <a:r>
              <a:rPr lang="en-US" sz="1600" b="1" dirty="0"/>
              <a:t>find</a:t>
            </a:r>
            <a:r>
              <a:rPr lang="en-US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024E2-92EF-1E59-8C60-2554623D8C63}"/>
              </a:ext>
            </a:extLst>
          </p:cNvPr>
          <p:cNvSpPr txBox="1"/>
          <p:nvPr/>
        </p:nvSpPr>
        <p:spPr>
          <a:xfrm>
            <a:off x="532485" y="394050"/>
            <a:ext cx="1515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Enter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C541B4-7864-0A4E-9B40-03BE96A70F0F}"/>
              </a:ext>
            </a:extLst>
          </p:cNvPr>
          <p:cNvCxnSpPr>
            <a:cxnSpLocks/>
          </p:cNvCxnSpPr>
          <p:nvPr/>
        </p:nvCxnSpPr>
        <p:spPr>
          <a:xfrm flipV="1">
            <a:off x="389614" y="1781092"/>
            <a:ext cx="142871" cy="3896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4C2DCC-A7E1-B586-8226-EED26BB67135}"/>
              </a:ext>
            </a:extLst>
          </p:cNvPr>
          <p:cNvSpPr txBox="1"/>
          <p:nvPr/>
        </p:nvSpPr>
        <p:spPr>
          <a:xfrm>
            <a:off x="532485" y="726392"/>
            <a:ext cx="1866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Click find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D091597-5D09-905F-0EC9-99CC43AE3FE6}"/>
              </a:ext>
            </a:extLst>
          </p:cNvPr>
          <p:cNvCxnSpPr>
            <a:cxnSpLocks/>
          </p:cNvCxnSpPr>
          <p:nvPr/>
        </p:nvCxnSpPr>
        <p:spPr>
          <a:xfrm flipH="1">
            <a:off x="7546860" y="6229250"/>
            <a:ext cx="5085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674178-10CB-1691-D248-0A9AF07C4BA3}"/>
              </a:ext>
            </a:extLst>
          </p:cNvPr>
          <p:cNvSpPr/>
          <p:nvPr/>
        </p:nvSpPr>
        <p:spPr>
          <a:xfrm>
            <a:off x="3482671" y="4111583"/>
            <a:ext cx="644056" cy="38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26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0F44-7352-307D-CCB1-D857B28A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90106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Click  on bills payable&gt;create  &gt; enter the bills payable account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CF1336-754A-B596-BAB5-85A6DA14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1710690"/>
            <a:ext cx="11064240" cy="28879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0E184A-79E2-C29C-D877-EBF26AA74DDB}"/>
              </a:ext>
            </a:extLst>
          </p:cNvPr>
          <p:cNvSpPr/>
          <p:nvPr/>
        </p:nvSpPr>
        <p:spPr>
          <a:xfrm>
            <a:off x="2087593" y="3264576"/>
            <a:ext cx="6271767" cy="320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589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7FCA-0474-6D6A-A941-51AD435A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824" y="1369179"/>
            <a:ext cx="2233473" cy="435006"/>
          </a:xfrm>
        </p:spPr>
        <p:txBody>
          <a:bodyPr anchor="ctr">
            <a:normAutofit fontScale="90000"/>
          </a:bodyPr>
          <a:lstStyle/>
          <a:p>
            <a:pPr algn="l"/>
            <a:br>
              <a:rPr lang="en-US" sz="1600" b="1" dirty="0"/>
            </a:br>
            <a:endParaRPr lang="en-US" sz="16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8D0B4-F39F-3543-D25E-BDF749BF8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1" y="1263359"/>
            <a:ext cx="10899931" cy="524670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F2CF5D-A33C-4F89-67DE-E4770091B0E1}"/>
              </a:ext>
            </a:extLst>
          </p:cNvPr>
          <p:cNvSpPr txBox="1"/>
          <p:nvPr/>
        </p:nvSpPr>
        <p:spPr>
          <a:xfrm>
            <a:off x="374711" y="197327"/>
            <a:ext cx="2233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Choose the invoice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112159-9CB6-DBC6-A742-8342DE713D6B}"/>
              </a:ext>
            </a:extLst>
          </p:cNvPr>
          <p:cNvSpPr txBox="1"/>
          <p:nvPr/>
        </p:nvSpPr>
        <p:spPr>
          <a:xfrm>
            <a:off x="374711" y="642953"/>
            <a:ext cx="55200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Press</a:t>
            </a:r>
            <a:r>
              <a:rPr lang="en-US" sz="1600" dirty="0"/>
              <a:t> </a:t>
            </a:r>
            <a:r>
              <a:rPr lang="en-US" sz="1600" b="1" dirty="0"/>
              <a:t>action &gt; void &gt; click ok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A557228-B3A1-4423-E899-119D7BD43DF5}"/>
              </a:ext>
            </a:extLst>
          </p:cNvPr>
          <p:cNvCxnSpPr>
            <a:cxnSpLocks/>
          </p:cNvCxnSpPr>
          <p:nvPr/>
        </p:nvCxnSpPr>
        <p:spPr>
          <a:xfrm>
            <a:off x="7660920" y="5275761"/>
            <a:ext cx="4529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4B5B54-60D7-E69A-30B0-C4CAB9C7BDBB}"/>
              </a:ext>
            </a:extLst>
          </p:cNvPr>
          <p:cNvCxnSpPr>
            <a:cxnSpLocks/>
          </p:cNvCxnSpPr>
          <p:nvPr/>
        </p:nvCxnSpPr>
        <p:spPr>
          <a:xfrm>
            <a:off x="137607" y="2369489"/>
            <a:ext cx="3321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3ACEF9-D89F-A4AF-FE6F-08EC680360B4}"/>
              </a:ext>
            </a:extLst>
          </p:cNvPr>
          <p:cNvCxnSpPr>
            <a:cxnSpLocks/>
          </p:cNvCxnSpPr>
          <p:nvPr/>
        </p:nvCxnSpPr>
        <p:spPr>
          <a:xfrm>
            <a:off x="1038474" y="6147274"/>
            <a:ext cx="4529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64A258C-6E5F-423F-0D09-24AD63F29CB1}"/>
              </a:ext>
            </a:extLst>
          </p:cNvPr>
          <p:cNvSpPr/>
          <p:nvPr/>
        </p:nvSpPr>
        <p:spPr>
          <a:xfrm>
            <a:off x="8802968" y="6103728"/>
            <a:ext cx="597153" cy="213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9555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4B86-A574-8F75-6219-C9FC9196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1C2040-1A3F-9168-5A14-D6A2C4473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66" y="615513"/>
            <a:ext cx="9275904" cy="562697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E3CAF6-D51C-CD0F-06A6-E38046C3439B}"/>
              </a:ext>
            </a:extLst>
          </p:cNvPr>
          <p:cNvSpPr/>
          <p:nvPr/>
        </p:nvSpPr>
        <p:spPr>
          <a:xfrm>
            <a:off x="8870626" y="5661328"/>
            <a:ext cx="723569" cy="214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8411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05A7F-F39E-8364-72AF-6E3786472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" y="1102959"/>
            <a:ext cx="5817325" cy="48014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BC840A-486C-7BCE-8321-B2DADF7B2F38}"/>
              </a:ext>
            </a:extLst>
          </p:cNvPr>
          <p:cNvSpPr txBox="1"/>
          <p:nvPr/>
        </p:nvSpPr>
        <p:spPr>
          <a:xfrm>
            <a:off x="85846" y="211645"/>
            <a:ext cx="47399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Press action &gt; create accounting (final) &gt; click ok</a:t>
            </a:r>
          </a:p>
          <a:p>
            <a:r>
              <a:rPr lang="en-US" sz="1600" b="1" dirty="0"/>
              <a:t> 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5CC5AB-499C-2A8E-A9D8-E2C53D372DEA}"/>
              </a:ext>
            </a:extLst>
          </p:cNvPr>
          <p:cNvSpPr/>
          <p:nvPr/>
        </p:nvSpPr>
        <p:spPr>
          <a:xfrm>
            <a:off x="2299067" y="5512528"/>
            <a:ext cx="609600" cy="214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BF8E99-A38D-EF56-78FF-8D3FBCBBB34A}"/>
              </a:ext>
            </a:extLst>
          </p:cNvPr>
          <p:cNvCxnSpPr>
            <a:cxnSpLocks/>
          </p:cNvCxnSpPr>
          <p:nvPr/>
        </p:nvCxnSpPr>
        <p:spPr>
          <a:xfrm>
            <a:off x="315202" y="5755039"/>
            <a:ext cx="4055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310E7E-523E-1C89-D60D-40E45092F336}"/>
              </a:ext>
            </a:extLst>
          </p:cNvPr>
          <p:cNvSpPr/>
          <p:nvPr/>
        </p:nvSpPr>
        <p:spPr>
          <a:xfrm>
            <a:off x="4894216" y="5408023"/>
            <a:ext cx="451241" cy="15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A124C60-20F2-65C8-2E60-D9ABE367D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54" y="1102960"/>
            <a:ext cx="6244046" cy="48014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DA570D-B69C-285A-72A0-282DC74923DB}"/>
              </a:ext>
            </a:extLst>
          </p:cNvPr>
          <p:cNvSpPr/>
          <p:nvPr/>
        </p:nvSpPr>
        <p:spPr>
          <a:xfrm>
            <a:off x="11116490" y="5425441"/>
            <a:ext cx="526869" cy="15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172EE-E1C7-1A64-1F40-3FEB8729C41E}"/>
              </a:ext>
            </a:extLst>
          </p:cNvPr>
          <p:cNvSpPr txBox="1"/>
          <p:nvPr/>
        </p:nvSpPr>
        <p:spPr>
          <a:xfrm>
            <a:off x="171693" y="705324"/>
            <a:ext cx="24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5F7593"/>
                </a:solidFill>
              </a:rPr>
              <a:t>1</a:t>
            </a:r>
            <a:endParaRPr lang="en-US" dirty="0">
              <a:solidFill>
                <a:srgbClr val="5F759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DDCD31-E008-738A-1905-3A7F07789DD2}"/>
              </a:ext>
            </a:extLst>
          </p:cNvPr>
          <p:cNvSpPr txBox="1"/>
          <p:nvPr/>
        </p:nvSpPr>
        <p:spPr>
          <a:xfrm>
            <a:off x="6096000" y="705324"/>
            <a:ext cx="27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5F7593"/>
                </a:solidFill>
              </a:rPr>
              <a:t>2</a:t>
            </a:r>
            <a:endParaRPr lang="en-US" dirty="0">
              <a:solidFill>
                <a:srgbClr val="5F75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2240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01CC-C541-732B-6931-76776B58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112" y="2997006"/>
            <a:ext cx="1169768" cy="1325563"/>
          </a:xfrm>
        </p:spPr>
        <p:txBody>
          <a:bodyPr>
            <a:normAutofit/>
          </a:bodyPr>
          <a:lstStyle/>
          <a:p>
            <a:endParaRPr lang="en-US" sz="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65CAF-541E-88FF-9A9D-FBF3F87F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7" y="1238778"/>
            <a:ext cx="7074805" cy="514346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13BED-1C42-103B-8C10-E4B3617809B4}"/>
              </a:ext>
            </a:extLst>
          </p:cNvPr>
          <p:cNvSpPr txBox="1"/>
          <p:nvPr/>
        </p:nvSpPr>
        <p:spPr>
          <a:xfrm>
            <a:off x="392837" y="524924"/>
            <a:ext cx="4117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Press invoices &gt; entry &gt; invoices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8AAD53-738B-BA07-6F2B-699AFAE77802}"/>
              </a:ext>
            </a:extLst>
          </p:cNvPr>
          <p:cNvSpPr/>
          <p:nvPr/>
        </p:nvSpPr>
        <p:spPr>
          <a:xfrm>
            <a:off x="6025953" y="5962342"/>
            <a:ext cx="917050" cy="315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E9EBE8-8CA5-9F0C-96BF-61985804F816}"/>
              </a:ext>
            </a:extLst>
          </p:cNvPr>
          <p:cNvCxnSpPr>
            <a:cxnSpLocks/>
          </p:cNvCxnSpPr>
          <p:nvPr/>
        </p:nvCxnSpPr>
        <p:spPr>
          <a:xfrm flipH="1">
            <a:off x="2199988" y="3229270"/>
            <a:ext cx="50118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4844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CAF2-9882-87F9-32EB-488D7C89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184" y="2913016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64BE7-BF5A-A1B6-0821-2CD594B139D6}"/>
              </a:ext>
            </a:extLst>
          </p:cNvPr>
          <p:cNvSpPr txBox="1"/>
          <p:nvPr/>
        </p:nvSpPr>
        <p:spPr>
          <a:xfrm>
            <a:off x="437225" y="120896"/>
            <a:ext cx="1533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Press find  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FFF0C-D0D3-B4EC-DFA9-AAF76A90D136}"/>
              </a:ext>
            </a:extLst>
          </p:cNvPr>
          <p:cNvSpPr txBox="1"/>
          <p:nvPr/>
        </p:nvSpPr>
        <p:spPr>
          <a:xfrm>
            <a:off x="437225" y="474447"/>
            <a:ext cx="15498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enter data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AF142-EE4D-7A61-521B-D42F10E175AA}"/>
              </a:ext>
            </a:extLst>
          </p:cNvPr>
          <p:cNvSpPr txBox="1"/>
          <p:nvPr/>
        </p:nvSpPr>
        <p:spPr>
          <a:xfrm>
            <a:off x="437225" y="827998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Click find</a:t>
            </a:r>
            <a:endParaRPr lang="en-US" sz="1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AD43B7A-2D23-AD04-B8A9-4A3C35D471D2}"/>
              </a:ext>
            </a:extLst>
          </p:cNvPr>
          <p:cNvCxnSpPr>
            <a:cxnSpLocks/>
          </p:cNvCxnSpPr>
          <p:nvPr/>
        </p:nvCxnSpPr>
        <p:spPr>
          <a:xfrm>
            <a:off x="7824084" y="6170213"/>
            <a:ext cx="3578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9A234E6-818B-377B-191F-EA49106AD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7" y="1289134"/>
            <a:ext cx="10959760" cy="5144493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F0A842-549A-DB81-09F5-56FBF934FFA6}"/>
              </a:ext>
            </a:extLst>
          </p:cNvPr>
          <p:cNvCxnSpPr>
            <a:cxnSpLocks/>
          </p:cNvCxnSpPr>
          <p:nvPr/>
        </p:nvCxnSpPr>
        <p:spPr>
          <a:xfrm flipV="1">
            <a:off x="782385" y="1493710"/>
            <a:ext cx="142871" cy="389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A2C9FA-1B9D-C2EF-BF3A-66D2D1A62AFF}"/>
              </a:ext>
            </a:extLst>
          </p:cNvPr>
          <p:cNvCxnSpPr>
            <a:cxnSpLocks/>
          </p:cNvCxnSpPr>
          <p:nvPr/>
        </p:nvCxnSpPr>
        <p:spPr>
          <a:xfrm flipH="1">
            <a:off x="8765113" y="6060048"/>
            <a:ext cx="389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2047C80-BF85-4848-72A8-D2AB9E8E673C}"/>
              </a:ext>
            </a:extLst>
          </p:cNvPr>
          <p:cNvSpPr/>
          <p:nvPr/>
        </p:nvSpPr>
        <p:spPr>
          <a:xfrm>
            <a:off x="4216275" y="3446418"/>
            <a:ext cx="665826" cy="193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C96B6-E57E-8A9B-4943-693905D2163F}"/>
              </a:ext>
            </a:extLst>
          </p:cNvPr>
          <p:cNvSpPr/>
          <p:nvPr/>
        </p:nvSpPr>
        <p:spPr>
          <a:xfrm>
            <a:off x="4203594" y="2652319"/>
            <a:ext cx="739470" cy="224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75A6B-8868-4C17-5EAB-7614DD1E1F88}"/>
              </a:ext>
            </a:extLst>
          </p:cNvPr>
          <p:cNvSpPr/>
          <p:nvPr/>
        </p:nvSpPr>
        <p:spPr>
          <a:xfrm>
            <a:off x="7670185" y="2661028"/>
            <a:ext cx="665605" cy="210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7316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682F-27C4-B8BC-61BC-F9BEE313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3429000"/>
            <a:ext cx="2464293" cy="1325563"/>
          </a:xfrm>
        </p:spPr>
        <p:txBody>
          <a:bodyPr>
            <a:normAutofit/>
          </a:bodyPr>
          <a:lstStyle/>
          <a:p>
            <a:endParaRPr lang="en-US" sz="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48AA4-B6E1-3E01-D81B-7D7BBDF3B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1" y="993912"/>
            <a:ext cx="9576783" cy="5297721"/>
          </a:xfr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BB42E662-7B92-8103-3B41-6E2C7859E262}"/>
              </a:ext>
            </a:extLst>
          </p:cNvPr>
          <p:cNvSpPr/>
          <p:nvPr/>
        </p:nvSpPr>
        <p:spPr>
          <a:xfrm>
            <a:off x="7152044" y="3610775"/>
            <a:ext cx="874644" cy="43015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4218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FE90-E454-46A6-CFB1-320FF94F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93174">
            <a:off x="3953889" y="3701989"/>
            <a:ext cx="3059097" cy="74952"/>
          </a:xfrm>
        </p:spPr>
        <p:txBody>
          <a:bodyPr>
            <a:normAutofit fontScale="90000"/>
          </a:bodyPr>
          <a:lstStyle/>
          <a:p>
            <a:endParaRPr lang="en-US" sz="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87B697-1F11-C2A9-59C8-BC509D57E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3" y="1415333"/>
            <a:ext cx="9120147" cy="497167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BC91A-2DEB-F5E6-8711-6FF46B0A8BCB}"/>
              </a:ext>
            </a:extLst>
          </p:cNvPr>
          <p:cNvSpPr txBox="1"/>
          <p:nvPr/>
        </p:nvSpPr>
        <p:spPr>
          <a:xfrm>
            <a:off x="365518" y="470989"/>
            <a:ext cx="39217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press action &gt; cancel invoices &gt; click ok</a:t>
            </a:r>
            <a:endParaRPr lang="en-US" sz="1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3B192AA-FBE4-01BE-E38A-641D668D006F}"/>
              </a:ext>
            </a:extLst>
          </p:cNvPr>
          <p:cNvCxnSpPr>
            <a:cxnSpLocks/>
          </p:cNvCxnSpPr>
          <p:nvPr/>
        </p:nvCxnSpPr>
        <p:spPr>
          <a:xfrm>
            <a:off x="772791" y="6221706"/>
            <a:ext cx="405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0B3F2-1584-E267-5B5D-9DF66464D0E8}"/>
              </a:ext>
            </a:extLst>
          </p:cNvPr>
          <p:cNvCxnSpPr>
            <a:cxnSpLocks/>
          </p:cNvCxnSpPr>
          <p:nvPr/>
        </p:nvCxnSpPr>
        <p:spPr>
          <a:xfrm flipH="1">
            <a:off x="4595853" y="2377440"/>
            <a:ext cx="4296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10ADAF6-3F25-7408-FCD6-0E6FAFD91CA5}"/>
              </a:ext>
            </a:extLst>
          </p:cNvPr>
          <p:cNvSpPr/>
          <p:nvPr/>
        </p:nvSpPr>
        <p:spPr>
          <a:xfrm>
            <a:off x="4595853" y="5812403"/>
            <a:ext cx="874643" cy="251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198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27E3-92EE-BFEA-6105-80FE4808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382" y="3670855"/>
            <a:ext cx="2325210" cy="660878"/>
          </a:xfrm>
        </p:spPr>
        <p:txBody>
          <a:bodyPr>
            <a:normAutofit/>
          </a:bodyPr>
          <a:lstStyle/>
          <a:p>
            <a:endParaRPr lang="en-US" sz="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0ED8E-AD65-6271-A960-B099170AE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41" y="1001865"/>
            <a:ext cx="9546519" cy="518748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8D9ED6-A72A-E705-ED8F-ED5D7008C3FC}"/>
              </a:ext>
            </a:extLst>
          </p:cNvPr>
          <p:cNvSpPr/>
          <p:nvPr/>
        </p:nvSpPr>
        <p:spPr>
          <a:xfrm>
            <a:off x="7275444" y="3779520"/>
            <a:ext cx="659958" cy="194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8188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0E0F-4264-8D80-23C9-92706A94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964" y="3654424"/>
            <a:ext cx="585186" cy="1325563"/>
          </a:xfrm>
        </p:spPr>
        <p:txBody>
          <a:bodyPr>
            <a:normAutofit/>
          </a:bodyPr>
          <a:lstStyle/>
          <a:p>
            <a:endParaRPr lang="en-US" sz="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F3E4DC-1FD9-E107-8FEF-DBF2A3005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2" y="1407381"/>
            <a:ext cx="9669192" cy="512934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D88C3-BEED-4E66-199E-8640FE861477}"/>
              </a:ext>
            </a:extLst>
          </p:cNvPr>
          <p:cNvSpPr txBox="1"/>
          <p:nvPr/>
        </p:nvSpPr>
        <p:spPr>
          <a:xfrm>
            <a:off x="277534" y="503353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Press actions &gt; create accounting ( final) &gt; click ok</a:t>
            </a:r>
            <a:endParaRPr lang="en-US" sz="1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CEABEC-FA4B-CC14-99A7-C78DECBFF075}"/>
              </a:ext>
            </a:extLst>
          </p:cNvPr>
          <p:cNvCxnSpPr>
            <a:cxnSpLocks/>
          </p:cNvCxnSpPr>
          <p:nvPr/>
        </p:nvCxnSpPr>
        <p:spPr>
          <a:xfrm>
            <a:off x="429748" y="6341734"/>
            <a:ext cx="461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39BCA6-DBE1-18B4-CBE2-12F7A86E9E30}"/>
              </a:ext>
            </a:extLst>
          </p:cNvPr>
          <p:cNvCxnSpPr>
            <a:cxnSpLocks/>
          </p:cNvCxnSpPr>
          <p:nvPr/>
        </p:nvCxnSpPr>
        <p:spPr>
          <a:xfrm flipH="1">
            <a:off x="4205988" y="3437709"/>
            <a:ext cx="46937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EA29B7-5FF6-9F4A-283E-34B7F0EB73E5}"/>
              </a:ext>
            </a:extLst>
          </p:cNvPr>
          <p:cNvSpPr/>
          <p:nvPr/>
        </p:nvSpPr>
        <p:spPr>
          <a:xfrm>
            <a:off x="4508390" y="5939625"/>
            <a:ext cx="941759" cy="243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057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24CA72-89FC-52DE-5C85-48EEBB681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5" y="777405"/>
            <a:ext cx="9969624" cy="5353524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B38357-5F9A-C925-597B-51BF85E32E9A}"/>
              </a:ext>
            </a:extLst>
          </p:cNvPr>
          <p:cNvSpPr/>
          <p:nvPr/>
        </p:nvSpPr>
        <p:spPr>
          <a:xfrm>
            <a:off x="7267493" y="3640181"/>
            <a:ext cx="639890" cy="191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9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20088-9B7E-BB3B-1053-98E2ED3D1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226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Click on distribution set &gt; create&gt; choose the created distribution set &gt; save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5487AD-9760-9871-7518-DD9DA06D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813344"/>
            <a:ext cx="6563360" cy="302659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35491A-8EBE-D0D4-CFF8-CE1D49C3F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" y="4048352"/>
            <a:ext cx="8625840" cy="2449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194E58-ED82-6F56-6E26-4A942FF7F879}"/>
              </a:ext>
            </a:extLst>
          </p:cNvPr>
          <p:cNvSpPr/>
          <p:nvPr/>
        </p:nvSpPr>
        <p:spPr>
          <a:xfrm>
            <a:off x="1345913" y="2858176"/>
            <a:ext cx="4188967" cy="544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3F610-A186-38F7-E29E-0A820CA5A911}"/>
              </a:ext>
            </a:extLst>
          </p:cNvPr>
          <p:cNvSpPr/>
          <p:nvPr/>
        </p:nvSpPr>
        <p:spPr>
          <a:xfrm>
            <a:off x="1711672" y="5977296"/>
            <a:ext cx="4940807" cy="381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7761-C8CD-5B73-4B7B-8D50E7045123}"/>
              </a:ext>
            </a:extLst>
          </p:cNvPr>
          <p:cNvSpPr/>
          <p:nvPr/>
        </p:nvSpPr>
        <p:spPr>
          <a:xfrm flipH="1">
            <a:off x="9151839" y="4859696"/>
            <a:ext cx="311913" cy="178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E1A507-DB63-7C96-C941-48038B4F8990}"/>
              </a:ext>
            </a:extLst>
          </p:cNvPr>
          <p:cNvCxnSpPr/>
          <p:nvPr/>
        </p:nvCxnSpPr>
        <p:spPr>
          <a:xfrm>
            <a:off x="9069374" y="3436450"/>
            <a:ext cx="333270" cy="14060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6642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9F05-3E0C-E18E-EA93-ADF9589B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27"/>
            <a:ext cx="3244172" cy="457199"/>
          </a:xfrm>
        </p:spPr>
        <p:txBody>
          <a:bodyPr>
            <a:noAutofit/>
          </a:bodyPr>
          <a:lstStyle/>
          <a:p>
            <a:r>
              <a:rPr lang="en-US" sz="1600" b="1" dirty="0"/>
              <a:t>Another way to cancel the payment</a:t>
            </a:r>
            <a:br>
              <a:rPr lang="en-US" sz="1400" b="1" dirty="0"/>
            </a:br>
            <a:endParaRPr lang="en-US" sz="1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CBAD4-B4E1-35D1-1F05-43082EC6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76" y="0"/>
            <a:ext cx="7781962" cy="3048000"/>
          </a:xfr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13241FF-86AF-521D-F4E7-0D753A852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76" y="3126549"/>
            <a:ext cx="7781961" cy="373145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495A8B-E70A-DB25-6C86-34471A16D736}"/>
              </a:ext>
            </a:extLst>
          </p:cNvPr>
          <p:cNvCxnSpPr>
            <a:cxnSpLocks/>
          </p:cNvCxnSpPr>
          <p:nvPr/>
        </p:nvCxnSpPr>
        <p:spPr>
          <a:xfrm flipH="1">
            <a:off x="11521640" y="2617945"/>
            <a:ext cx="2978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093164-3029-C8D8-7134-490BC2DF0F1F}"/>
              </a:ext>
            </a:extLst>
          </p:cNvPr>
          <p:cNvCxnSpPr>
            <a:cxnSpLocks/>
          </p:cNvCxnSpPr>
          <p:nvPr/>
        </p:nvCxnSpPr>
        <p:spPr>
          <a:xfrm>
            <a:off x="9888583" y="2862805"/>
            <a:ext cx="2942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F6A499-2A8B-A56D-D6A6-08E20539B229}"/>
              </a:ext>
            </a:extLst>
          </p:cNvPr>
          <p:cNvSpPr txBox="1"/>
          <p:nvPr/>
        </p:nvSpPr>
        <p:spPr>
          <a:xfrm>
            <a:off x="150491" y="284226"/>
            <a:ext cx="2943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By choosing the action (cancel 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60F7B3-4C82-CE6F-32E5-45868A084DD1}"/>
              </a:ext>
            </a:extLst>
          </p:cNvPr>
          <p:cNvSpPr/>
          <p:nvPr/>
        </p:nvSpPr>
        <p:spPr>
          <a:xfrm>
            <a:off x="8911127" y="2708369"/>
            <a:ext cx="517971" cy="151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E89564-D49B-05FD-4367-260CF6D9D975}"/>
              </a:ext>
            </a:extLst>
          </p:cNvPr>
          <p:cNvSpPr/>
          <p:nvPr/>
        </p:nvSpPr>
        <p:spPr>
          <a:xfrm>
            <a:off x="11003669" y="6474823"/>
            <a:ext cx="517971" cy="187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91BE3-C061-EDB0-A5E0-97B34985F63E}"/>
              </a:ext>
            </a:extLst>
          </p:cNvPr>
          <p:cNvSpPr txBox="1"/>
          <p:nvPr/>
        </p:nvSpPr>
        <p:spPr>
          <a:xfrm>
            <a:off x="193995" y="1268379"/>
            <a:ext cx="35071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Press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Choose the invoice action (cancel)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Click ok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439ECC-313D-9DDE-4EB4-7DA4B568CF62}"/>
              </a:ext>
            </a:extLst>
          </p:cNvPr>
          <p:cNvCxnSpPr>
            <a:cxnSpLocks/>
          </p:cNvCxnSpPr>
          <p:nvPr/>
        </p:nvCxnSpPr>
        <p:spPr>
          <a:xfrm>
            <a:off x="4423954" y="2951048"/>
            <a:ext cx="2942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3837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EFBC-5D6E-80E0-588C-5EB2A517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C2EFF4-3962-F7C6-CFB0-C8A08C54B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91" y="0"/>
            <a:ext cx="7512303" cy="34290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9BD9D8-A2B0-C1F0-E6B7-BBBEAC952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097" y="3538558"/>
            <a:ext cx="7512303" cy="331944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CCE612-AE56-581A-73A0-08D750FBC48A}"/>
              </a:ext>
            </a:extLst>
          </p:cNvPr>
          <p:cNvCxnSpPr>
            <a:cxnSpLocks/>
          </p:cNvCxnSpPr>
          <p:nvPr/>
        </p:nvCxnSpPr>
        <p:spPr>
          <a:xfrm flipH="1">
            <a:off x="10292861" y="384196"/>
            <a:ext cx="3719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93AB25-F6BF-95C6-A40A-1E213677A20A}"/>
              </a:ext>
            </a:extLst>
          </p:cNvPr>
          <p:cNvCxnSpPr>
            <a:cxnSpLocks/>
          </p:cNvCxnSpPr>
          <p:nvPr/>
        </p:nvCxnSpPr>
        <p:spPr>
          <a:xfrm flipH="1">
            <a:off x="10022896" y="846138"/>
            <a:ext cx="251880" cy="9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B3387F-45A7-4641-5DD6-58E0FEF9570E}"/>
              </a:ext>
            </a:extLst>
          </p:cNvPr>
          <p:cNvCxnSpPr>
            <a:cxnSpLocks/>
          </p:cNvCxnSpPr>
          <p:nvPr/>
        </p:nvCxnSpPr>
        <p:spPr>
          <a:xfrm>
            <a:off x="9654611" y="3235236"/>
            <a:ext cx="3682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19E79F8-2719-FF3C-7981-65D863061941}"/>
              </a:ext>
            </a:extLst>
          </p:cNvPr>
          <p:cNvSpPr/>
          <p:nvPr/>
        </p:nvSpPr>
        <p:spPr>
          <a:xfrm>
            <a:off x="8832764" y="3061072"/>
            <a:ext cx="517971" cy="182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A9DF93-B303-8171-3889-0EB8C5013D27}"/>
              </a:ext>
            </a:extLst>
          </p:cNvPr>
          <p:cNvSpPr/>
          <p:nvPr/>
        </p:nvSpPr>
        <p:spPr>
          <a:xfrm>
            <a:off x="10807338" y="6494692"/>
            <a:ext cx="687977" cy="177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BF8384-8341-4331-9CCA-BA1DB074FF20}"/>
              </a:ext>
            </a:extLst>
          </p:cNvPr>
          <p:cNvSpPr txBox="1"/>
          <p:nvPr/>
        </p:nvSpPr>
        <p:spPr>
          <a:xfrm>
            <a:off x="331418" y="384196"/>
            <a:ext cx="45403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Press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Create accounting (final)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Click ok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FCA72F-5F63-F159-357C-D9EC68F64FE2}"/>
              </a:ext>
            </a:extLst>
          </p:cNvPr>
          <p:cNvCxnSpPr>
            <a:cxnSpLocks/>
          </p:cNvCxnSpPr>
          <p:nvPr/>
        </p:nvCxnSpPr>
        <p:spPr>
          <a:xfrm>
            <a:off x="4503491" y="3352803"/>
            <a:ext cx="3682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53539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0A25-6666-B0F5-559C-EE0DAC8C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5" y="1158240"/>
            <a:ext cx="333904" cy="33777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5F7593"/>
                </a:solidFill>
              </a:rPr>
              <a:t>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32ED66-16F7-A053-B7D1-BCAF1FF6B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819" y="1584960"/>
            <a:ext cx="5925181" cy="40199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01706E-EF1F-06C7-5039-A65850013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7" y="1584960"/>
            <a:ext cx="5925181" cy="4049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48B6F7-8F2B-598E-19A3-AA80E1F47F70}"/>
              </a:ext>
            </a:extLst>
          </p:cNvPr>
          <p:cNvCxnSpPr>
            <a:cxnSpLocks/>
          </p:cNvCxnSpPr>
          <p:nvPr/>
        </p:nvCxnSpPr>
        <p:spPr>
          <a:xfrm flipH="1">
            <a:off x="1207205" y="2805178"/>
            <a:ext cx="2744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3BA700-01B5-30CF-DA21-375002B1BA18}"/>
              </a:ext>
            </a:extLst>
          </p:cNvPr>
          <p:cNvCxnSpPr>
            <a:cxnSpLocks/>
          </p:cNvCxnSpPr>
          <p:nvPr/>
        </p:nvCxnSpPr>
        <p:spPr>
          <a:xfrm>
            <a:off x="1075354" y="5191328"/>
            <a:ext cx="2637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B24E6-70A4-5647-8E99-1A3ACF89FC6C}"/>
              </a:ext>
            </a:extLst>
          </p:cNvPr>
          <p:cNvSpPr/>
          <p:nvPr/>
        </p:nvSpPr>
        <p:spPr>
          <a:xfrm>
            <a:off x="11510080" y="3718558"/>
            <a:ext cx="681920" cy="176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536EDA-8697-9E4B-45CE-465308DADE44}"/>
              </a:ext>
            </a:extLst>
          </p:cNvPr>
          <p:cNvSpPr/>
          <p:nvPr/>
        </p:nvSpPr>
        <p:spPr>
          <a:xfrm>
            <a:off x="5404861" y="3744685"/>
            <a:ext cx="691139" cy="176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00F1D-4D7F-3590-61C2-AF6F84DD8159}"/>
              </a:ext>
            </a:extLst>
          </p:cNvPr>
          <p:cNvSpPr txBox="1"/>
          <p:nvPr/>
        </p:nvSpPr>
        <p:spPr>
          <a:xfrm>
            <a:off x="6266819" y="1034739"/>
            <a:ext cx="2960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5F7593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9531813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F8598-E039-2F0C-AE0A-4CC75E8B2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" t="-422" r="388" b="45524"/>
          <a:stretch/>
        </p:blipFill>
        <p:spPr>
          <a:xfrm>
            <a:off x="-100668" y="-78379"/>
            <a:ext cx="12292668" cy="5982789"/>
          </a:xfrm>
        </p:spPr>
      </p:pic>
    </p:spTree>
    <p:extLst>
      <p:ext uri="{BB962C8B-B14F-4D97-AF65-F5344CB8AC3E}">
        <p14:creationId xmlns:p14="http://schemas.microsoft.com/office/powerpoint/2010/main" val="240392190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FBB4-5F04-9B94-D078-F1D9776F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7E82DD-F6AF-0377-CB02-D61B60C0B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23909"/>
          </a:xfrm>
        </p:spPr>
      </p:pic>
    </p:spTree>
    <p:extLst>
      <p:ext uri="{BB962C8B-B14F-4D97-AF65-F5344CB8AC3E}">
        <p14:creationId xmlns:p14="http://schemas.microsoft.com/office/powerpoint/2010/main" val="11982545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8DF80-30F6-EEA2-E73E-811D8ACEA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Cash </a:t>
            </a:r>
            <a:r>
              <a:rPr lang="en-US" dirty="0">
                <a:solidFill>
                  <a:srgbClr val="C00000"/>
                </a:solidFill>
              </a:rPr>
              <a:t>Clearing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6E7847-6605-D4F3-2A40-E09EDF0060D8}"/>
              </a:ext>
            </a:extLst>
          </p:cNvPr>
          <p:cNvSpPr/>
          <p:nvPr/>
        </p:nvSpPr>
        <p:spPr>
          <a:xfrm>
            <a:off x="2783958" y="2126511"/>
            <a:ext cx="6411432" cy="2083981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5072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2C4FC08E-FDA2-178F-C7FD-A7D3168F6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58" y="1073873"/>
            <a:ext cx="9284884" cy="5263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A4DAD-5A55-9FB7-92FE-78C6DE15DFEE}"/>
              </a:ext>
            </a:extLst>
          </p:cNvPr>
          <p:cNvSpPr txBox="1"/>
          <p:nvPr/>
        </p:nvSpPr>
        <p:spPr>
          <a:xfrm>
            <a:off x="1453558" y="356214"/>
            <a:ext cx="116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Click on 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Clear Transactions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847094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26D6A71A-5674-5DBA-14D8-C76951271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62" y="1470055"/>
            <a:ext cx="9037676" cy="4912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1F12D-F6C2-2EDF-C541-B9D14FA0F892}"/>
              </a:ext>
            </a:extLst>
          </p:cNvPr>
          <p:cNvSpPr txBox="1"/>
          <p:nvPr/>
        </p:nvSpPr>
        <p:spPr>
          <a:xfrm>
            <a:off x="1438939" y="85060"/>
            <a:ext cx="11437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1.Select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AP Payment</a:t>
            </a: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2.Search by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Account Name</a:t>
            </a: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3.Click on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Find</a:t>
            </a:r>
          </a:p>
        </p:txBody>
      </p:sp>
    </p:spTree>
    <p:extLst>
      <p:ext uri="{BB962C8B-B14F-4D97-AF65-F5344CB8AC3E}">
        <p14:creationId xmlns:p14="http://schemas.microsoft.com/office/powerpoint/2010/main" val="379383741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0FC88510-BA76-91DC-7301-3E36E8A34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5" y="1424764"/>
            <a:ext cx="9930810" cy="4848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D9772D-FEE6-2D33-026B-8577EFC49DB0}"/>
              </a:ext>
            </a:extLst>
          </p:cNvPr>
          <p:cNvSpPr txBox="1"/>
          <p:nvPr/>
        </p:nvSpPr>
        <p:spPr>
          <a:xfrm>
            <a:off x="1185529" y="287079"/>
            <a:ext cx="11006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1.Select Transactions </a:t>
            </a: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2.Click on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Clear Transaction</a:t>
            </a:r>
          </a:p>
        </p:txBody>
      </p:sp>
    </p:spTree>
    <p:extLst>
      <p:ext uri="{BB962C8B-B14F-4D97-AF65-F5344CB8AC3E}">
        <p14:creationId xmlns:p14="http://schemas.microsoft.com/office/powerpoint/2010/main" val="85587880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FE53CF7-A0CF-F139-22E8-5EB35B0A8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Account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33B68BA3-FB39-66B5-985F-2D51F0CBE8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transaction</a:t>
            </a:r>
          </a:p>
          <a:p>
            <a:r>
              <a:rPr lang="en-US" dirty="0">
                <a:solidFill>
                  <a:srgbClr val="C00000"/>
                </a:solidFill>
              </a:rPr>
              <a:t>1005</a:t>
            </a:r>
          </a:p>
        </p:txBody>
      </p:sp>
    </p:spTree>
    <p:extLst>
      <p:ext uri="{BB962C8B-B14F-4D97-AF65-F5344CB8AC3E}">
        <p14:creationId xmlns:p14="http://schemas.microsoft.com/office/powerpoint/2010/main" val="341892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0A6DD-3D9C-1841-5145-637CFAC8B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0" y="54546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Click on payment details &gt;  select the  payment method &gt; save </a:t>
            </a:r>
            <a:endParaRPr lang="en-US" dirty="0"/>
          </a:p>
        </p:txBody>
      </p:sp>
      <p:pic>
        <p:nvPicPr>
          <p:cNvPr id="4" name="Picture 3" descr="A screenshot of a payment form&#10;&#10;AI-generated content may be incorrect.">
            <a:extLst>
              <a:ext uri="{FF2B5EF4-FFF2-40B4-BE49-F238E27FC236}">
                <a16:creationId xmlns:a16="http://schemas.microsoft.com/office/drawing/2014/main" id="{3EA85904-6DB5-E494-CFA5-47E6F051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187241"/>
            <a:ext cx="9367520" cy="4808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788DB9-E3DD-9FEF-3AE1-E60975CBC70D}"/>
              </a:ext>
            </a:extLst>
          </p:cNvPr>
          <p:cNvSpPr/>
          <p:nvPr/>
        </p:nvSpPr>
        <p:spPr>
          <a:xfrm flipH="1">
            <a:off x="2229832" y="3331335"/>
            <a:ext cx="5288633" cy="262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BC72C-1387-55C6-6F03-5E1034934272}"/>
              </a:ext>
            </a:extLst>
          </p:cNvPr>
          <p:cNvSpPr/>
          <p:nvPr/>
        </p:nvSpPr>
        <p:spPr>
          <a:xfrm flipH="1">
            <a:off x="1295111" y="5363334"/>
            <a:ext cx="929993" cy="191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D5413F-93D6-3D94-4575-705DEB77D47D}"/>
              </a:ext>
            </a:extLst>
          </p:cNvPr>
          <p:cNvSpPr/>
          <p:nvPr/>
        </p:nvSpPr>
        <p:spPr>
          <a:xfrm flipH="1">
            <a:off x="9931111" y="1969894"/>
            <a:ext cx="340713" cy="293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8B547C-8EC3-6DB5-29EF-FF61A78D88C0}"/>
              </a:ext>
            </a:extLst>
          </p:cNvPr>
          <p:cNvCxnSpPr/>
          <p:nvPr/>
        </p:nvCxnSpPr>
        <p:spPr>
          <a:xfrm flipH="1">
            <a:off x="10102171" y="332543"/>
            <a:ext cx="4727" cy="16456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13055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">
            <a:extLst>
              <a:ext uri="{FF2B5EF4-FFF2-40B4-BE49-F238E27FC236}">
                <a16:creationId xmlns:a16="http://schemas.microsoft.com/office/drawing/2014/main" id="{2EF5289C-B5EB-3A54-9263-8DCEB95B1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13" y="1318438"/>
            <a:ext cx="9602973" cy="4848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391ED0-7D57-5B82-4867-E8B7F670EDB4}"/>
              </a:ext>
            </a:extLst>
          </p:cNvPr>
          <p:cNvSpPr txBox="1"/>
          <p:nvPr/>
        </p:nvSpPr>
        <p:spPr>
          <a:xfrm>
            <a:off x="1294513" y="599628"/>
            <a:ext cx="1173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Click on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Payments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81569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">
            <a:extLst>
              <a:ext uri="{FF2B5EF4-FFF2-40B4-BE49-F238E27FC236}">
                <a16:creationId xmlns:a16="http://schemas.microsoft.com/office/drawing/2014/main" id="{9B768109-5A28-182A-CFD1-D6D43F764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68" y="1669313"/>
            <a:ext cx="9145773" cy="4657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757EE-6BA9-E8BF-DB6D-A341F74CA4CC}"/>
              </a:ext>
            </a:extLst>
          </p:cNvPr>
          <p:cNvSpPr txBox="1"/>
          <p:nvPr/>
        </p:nvSpPr>
        <p:spPr>
          <a:xfrm>
            <a:off x="0" y="531628"/>
            <a:ext cx="12184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1.Search about transaction by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Numbers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Supplier Number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2.Click on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Find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552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DE81393A-BA64-DB77-39F0-624980D6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72" y="1041990"/>
            <a:ext cx="9292856" cy="5295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A735E9-98D6-566E-E75A-D94364F4CB67}"/>
              </a:ext>
            </a:extLst>
          </p:cNvPr>
          <p:cNvSpPr txBox="1"/>
          <p:nvPr/>
        </p:nvSpPr>
        <p:spPr>
          <a:xfrm>
            <a:off x="1449572" y="-156668"/>
            <a:ext cx="11883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Click on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 Actions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08714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screen">
            <a:extLst>
              <a:ext uri="{FF2B5EF4-FFF2-40B4-BE49-F238E27FC236}">
                <a16:creationId xmlns:a16="http://schemas.microsoft.com/office/drawing/2014/main" id="{95B039A0-8E84-9596-F086-0C9ACA32F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42" y="1297172"/>
            <a:ext cx="9682716" cy="5199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17B743-7FD1-5DE7-4354-F1E1B121506A}"/>
              </a:ext>
            </a:extLst>
          </p:cNvPr>
          <p:cNvSpPr txBox="1"/>
          <p:nvPr/>
        </p:nvSpPr>
        <p:spPr>
          <a:xfrm>
            <a:off x="1254642" y="361507"/>
            <a:ext cx="11320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1.Select 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Create Accounting, Final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2.Click on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 OK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557194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AE14CFB6-DD78-5CF0-7B30-B26D3BCD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34" y="1307805"/>
            <a:ext cx="9262731" cy="5007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64C3EB-7D85-F0ED-6667-156ED70711AA}"/>
              </a:ext>
            </a:extLst>
          </p:cNvPr>
          <p:cNvSpPr txBox="1"/>
          <p:nvPr/>
        </p:nvSpPr>
        <p:spPr>
          <a:xfrm>
            <a:off x="1464634" y="318977"/>
            <a:ext cx="11883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Click on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Tools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 and then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View Accounting</a:t>
            </a:r>
          </a:p>
        </p:txBody>
      </p:sp>
    </p:spTree>
    <p:extLst>
      <p:ext uri="{BB962C8B-B14F-4D97-AF65-F5344CB8AC3E}">
        <p14:creationId xmlns:p14="http://schemas.microsoft.com/office/powerpoint/2010/main" val="10454044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DA77FC52-9872-F2B7-A3ED-464EB643E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31" y="988829"/>
            <a:ext cx="9551138" cy="5156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226F4F-0624-546A-F50C-06DA370540A6}"/>
              </a:ext>
            </a:extLst>
          </p:cNvPr>
          <p:cNvSpPr txBox="1"/>
          <p:nvPr/>
        </p:nvSpPr>
        <p:spPr>
          <a:xfrm>
            <a:off x="1320431" y="270018"/>
            <a:ext cx="1120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Here are the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Entries.</a:t>
            </a:r>
          </a:p>
        </p:txBody>
      </p:sp>
    </p:spTree>
    <p:extLst>
      <p:ext uri="{BB962C8B-B14F-4D97-AF65-F5344CB8AC3E}">
        <p14:creationId xmlns:p14="http://schemas.microsoft.com/office/powerpoint/2010/main" val="40636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F457200E-545D-377E-F881-7904A12FB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37" y="1329072"/>
            <a:ext cx="9478925" cy="46312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1DDF0-0A7F-3898-0132-95936B70B517}"/>
              </a:ext>
            </a:extLst>
          </p:cNvPr>
          <p:cNvSpPr txBox="1"/>
          <p:nvPr/>
        </p:nvSpPr>
        <p:spPr>
          <a:xfrm>
            <a:off x="1205024" y="523804"/>
            <a:ext cx="1129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The transaction is successfully </a:t>
            </a:r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cleared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accounted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21278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4FDD-565A-7CBB-151C-806CF95417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Account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F156B-EBF5-C886-E9BC-D270BFFB0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Second transaction</a:t>
            </a:r>
          </a:p>
          <a:p>
            <a:r>
              <a:rPr lang="en-US" dirty="0">
                <a:solidFill>
                  <a:srgbClr val="FFC000"/>
                </a:solidFill>
              </a:rPr>
              <a:t>1006</a:t>
            </a:r>
          </a:p>
        </p:txBody>
      </p:sp>
    </p:spTree>
    <p:extLst>
      <p:ext uri="{BB962C8B-B14F-4D97-AF65-F5344CB8AC3E}">
        <p14:creationId xmlns:p14="http://schemas.microsoft.com/office/powerpoint/2010/main" val="306867795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">
            <a:extLst>
              <a:ext uri="{FF2B5EF4-FFF2-40B4-BE49-F238E27FC236}">
                <a16:creationId xmlns:a16="http://schemas.microsoft.com/office/drawing/2014/main" id="{4AB6A083-F7B8-7CD7-515B-26761736C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37" y="461918"/>
            <a:ext cx="9402725" cy="593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2546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F4C2F9D1-4631-7ADB-BA06-FCFF09BB3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27" y="572081"/>
            <a:ext cx="9915746" cy="571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0BEDE-A85E-941A-54C2-C16ED195C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9306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Click on invoice management &gt; click on terms</a:t>
            </a:r>
          </a:p>
        </p:txBody>
      </p:sp>
      <p:pic>
        <p:nvPicPr>
          <p:cNvPr id="4" name="Picture 3" descr="A screenshot of a invoice&#10;&#10;AI-generated content may be incorrect.">
            <a:extLst>
              <a:ext uri="{FF2B5EF4-FFF2-40B4-BE49-F238E27FC236}">
                <a16:creationId xmlns:a16="http://schemas.microsoft.com/office/drawing/2014/main" id="{BFB8F766-8B59-FCA1-6DF0-1800D51D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0" y="960169"/>
            <a:ext cx="6583239" cy="3215762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3043AF8-2BEC-ED56-6E3C-C5FEFAB3603C}"/>
              </a:ext>
            </a:extLst>
          </p:cNvPr>
          <p:cNvCxnSpPr/>
          <p:nvPr/>
        </p:nvCxnSpPr>
        <p:spPr>
          <a:xfrm flipH="1">
            <a:off x="1132658" y="3366407"/>
            <a:ext cx="989694" cy="6264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BBE560-BA47-09D3-898C-0A5D7173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13" y="3099988"/>
            <a:ext cx="6368144" cy="329236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123DE2-B6DB-71A2-EA6D-D573F7913E6F}"/>
              </a:ext>
            </a:extLst>
          </p:cNvPr>
          <p:cNvCxnSpPr>
            <a:cxnSpLocks/>
          </p:cNvCxnSpPr>
          <p:nvPr/>
        </p:nvCxnSpPr>
        <p:spPr>
          <a:xfrm flipH="1">
            <a:off x="6991222" y="4652972"/>
            <a:ext cx="782865" cy="4849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8B47CC-D76D-BBA3-B453-BACFE4634566}"/>
              </a:ext>
            </a:extLst>
          </p:cNvPr>
          <p:cNvSpPr/>
          <p:nvPr/>
        </p:nvSpPr>
        <p:spPr>
          <a:xfrm>
            <a:off x="525751" y="3914958"/>
            <a:ext cx="581439" cy="259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46E56-37BA-6FF0-E5EB-6C14A6F662DA}"/>
              </a:ext>
            </a:extLst>
          </p:cNvPr>
          <p:cNvSpPr/>
          <p:nvPr/>
        </p:nvSpPr>
        <p:spPr>
          <a:xfrm>
            <a:off x="6796216" y="5174391"/>
            <a:ext cx="321790" cy="141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7474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">
            <a:extLst>
              <a:ext uri="{FF2B5EF4-FFF2-40B4-BE49-F238E27FC236}">
                <a16:creationId xmlns:a16="http://schemas.microsoft.com/office/drawing/2014/main" id="{D61AF976-DAE8-5239-6954-4F890D416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0" y="403705"/>
            <a:ext cx="9993719" cy="60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6820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177A9A3F-DDF4-E9E7-8DA9-740626D1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91" y="544254"/>
            <a:ext cx="9803218" cy="57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1306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1E0C19C4-C229-8337-262C-7981746B4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70" y="505046"/>
            <a:ext cx="9366694" cy="58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0654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F35C-0FDD-AFAA-87AA-50A6F484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320" y="2908566"/>
            <a:ext cx="10515600" cy="2852737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ptos Display"/>
              </a:rPr>
              <a:t>Unclear Transactions</a:t>
            </a:r>
          </a:p>
        </p:txBody>
      </p:sp>
    </p:spTree>
    <p:extLst>
      <p:ext uri="{BB962C8B-B14F-4D97-AF65-F5344CB8AC3E}">
        <p14:creationId xmlns:p14="http://schemas.microsoft.com/office/powerpoint/2010/main" val="19328913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E43F393B-9FD3-6E75-9D9E-26A41CDC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82" y="988827"/>
            <a:ext cx="9248554" cy="5439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98FDC3-D069-CB15-F5B9-0D87822532A1}"/>
              </a:ext>
            </a:extLst>
          </p:cNvPr>
          <p:cNvSpPr txBox="1"/>
          <p:nvPr/>
        </p:nvSpPr>
        <p:spPr>
          <a:xfrm>
            <a:off x="1245781" y="168532"/>
            <a:ext cx="1145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Click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on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 Unclear Transactions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19803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D290FF-9E9A-D8DF-0EAD-D163CE17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54" y="1552575"/>
            <a:ext cx="9291084" cy="4934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7BD00-3226-5BE0-961E-75016E05EC47}"/>
              </a:ext>
            </a:extLst>
          </p:cNvPr>
          <p:cNvSpPr txBox="1"/>
          <p:nvPr/>
        </p:nvSpPr>
        <p:spPr>
          <a:xfrm>
            <a:off x="1171353" y="167580"/>
            <a:ext cx="121317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1.Select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AP Payment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2.Search by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Number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3.Click on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Find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895365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FD0954-8987-FDC7-3BD2-6BC6F64DC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32" y="1320390"/>
            <a:ext cx="8929577" cy="4842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E3846B-8A57-F6C8-2E63-F61E2BC16077}"/>
              </a:ext>
            </a:extLst>
          </p:cNvPr>
          <p:cNvSpPr txBox="1"/>
          <p:nvPr/>
        </p:nvSpPr>
        <p:spPr>
          <a:xfrm>
            <a:off x="1458432" y="276445"/>
            <a:ext cx="11348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1.Select the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payment transaction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2.Click on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Unclear Transaction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9864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D18D-5F4A-B8B6-977F-E3BB9A9A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1520190"/>
            <a:ext cx="10515600" cy="2852737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ptos Display"/>
              </a:rPr>
              <a:t>Create Account</a:t>
            </a:r>
          </a:p>
        </p:txBody>
      </p:sp>
    </p:spTree>
    <p:extLst>
      <p:ext uri="{BB962C8B-B14F-4D97-AF65-F5344CB8AC3E}">
        <p14:creationId xmlns:p14="http://schemas.microsoft.com/office/powerpoint/2010/main" val="49870046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">
            <a:extLst>
              <a:ext uri="{FF2B5EF4-FFF2-40B4-BE49-F238E27FC236}">
                <a16:creationId xmlns:a16="http://schemas.microsoft.com/office/drawing/2014/main" id="{12593E09-8ADD-F422-2FEA-A414F2A7A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46" y="1127052"/>
            <a:ext cx="9089376" cy="5167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F629F-2011-E18B-7406-3462CD0578C3}"/>
              </a:ext>
            </a:extLst>
          </p:cNvPr>
          <p:cNvSpPr txBox="1"/>
          <p:nvPr/>
        </p:nvSpPr>
        <p:spPr>
          <a:xfrm>
            <a:off x="1139145" y="301916"/>
            <a:ext cx="1129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Click on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Payments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324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blue screen&#10;&#10;AI-generated content may be incorrect.">
            <a:extLst>
              <a:ext uri="{FF2B5EF4-FFF2-40B4-BE49-F238E27FC236}">
                <a16:creationId xmlns:a16="http://schemas.microsoft.com/office/drawing/2014/main" id="{A4B3E6B6-48B1-7576-67A2-B54F48FA1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61" y="1831562"/>
            <a:ext cx="8629292" cy="4601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89C8BD-A338-A3A6-3217-71A1C6E2D4F1}"/>
              </a:ext>
            </a:extLst>
          </p:cNvPr>
          <p:cNvSpPr txBox="1"/>
          <p:nvPr/>
        </p:nvSpPr>
        <p:spPr>
          <a:xfrm>
            <a:off x="154171" y="446567"/>
            <a:ext cx="11883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1.Click on the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 flashlight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icon to search for the transaction   2.Search by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Supplier Number </a:t>
            </a: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3.Click on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Find</a:t>
            </a:r>
          </a:p>
        </p:txBody>
      </p:sp>
    </p:spTree>
    <p:extLst>
      <p:ext uri="{BB962C8B-B14F-4D97-AF65-F5344CB8AC3E}">
        <p14:creationId xmlns:p14="http://schemas.microsoft.com/office/powerpoint/2010/main" val="2868810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invoice&#10;&#10;AI-generated content may be incorrect.">
            <a:extLst>
              <a:ext uri="{FF2B5EF4-FFF2-40B4-BE49-F238E27FC236}">
                <a16:creationId xmlns:a16="http://schemas.microsoft.com/office/drawing/2014/main" id="{10B0B096-8BF7-D1E9-F1F1-2DD1B19BC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285" y="1126256"/>
            <a:ext cx="10025742" cy="47485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727C8-51E6-9328-1DDC-287E603146CC}"/>
              </a:ext>
            </a:extLst>
          </p:cNvPr>
          <p:cNvSpPr txBox="1"/>
          <p:nvPr/>
        </p:nvSpPr>
        <p:spPr>
          <a:xfrm>
            <a:off x="766054" y="508298"/>
            <a:ext cx="75655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Choose the created payment term&gt; press select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18DE0D-2342-1CDA-14EC-39322FD129A6}"/>
              </a:ext>
            </a:extLst>
          </p:cNvPr>
          <p:cNvCxnSpPr/>
          <p:nvPr/>
        </p:nvCxnSpPr>
        <p:spPr>
          <a:xfrm flipH="1">
            <a:off x="3946071" y="2999014"/>
            <a:ext cx="859972" cy="849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D131413-B226-4105-2C8C-115C1FE5C6EB}"/>
              </a:ext>
            </a:extLst>
          </p:cNvPr>
          <p:cNvSpPr/>
          <p:nvPr/>
        </p:nvSpPr>
        <p:spPr>
          <a:xfrm>
            <a:off x="8583385" y="4122963"/>
            <a:ext cx="576942" cy="326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4102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2BEC2C20-4893-A11C-7AEA-950C9596F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07" y="1015518"/>
            <a:ext cx="9075774" cy="5360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5DC2E4-A888-2E85-053D-BF599BCCE334}"/>
              </a:ext>
            </a:extLst>
          </p:cNvPr>
          <p:cNvSpPr txBox="1"/>
          <p:nvPr/>
        </p:nvSpPr>
        <p:spPr>
          <a:xfrm>
            <a:off x="1237807" y="329609"/>
            <a:ext cx="1154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Click on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Actions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987137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949A83-142A-14E3-BE9A-B51DC2646407}"/>
              </a:ext>
            </a:extLst>
          </p:cNvPr>
          <p:cNvSpPr txBox="1"/>
          <p:nvPr/>
        </p:nvSpPr>
        <p:spPr>
          <a:xfrm>
            <a:off x="1069015" y="438758"/>
            <a:ext cx="11387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1.Select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Create Accounting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then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Final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2.Click on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 OK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F4A362E3-D3A5-0892-145A-3456B7CBA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15" y="1392865"/>
            <a:ext cx="9595441" cy="501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52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4E498D-9F8A-0791-2358-BE3B0B70A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58" y="926935"/>
            <a:ext cx="9389435" cy="5413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B1B12-A89B-EFDE-3A2F-BFAE02B29295}"/>
              </a:ext>
            </a:extLst>
          </p:cNvPr>
          <p:cNvSpPr txBox="1"/>
          <p:nvPr/>
        </p:nvSpPr>
        <p:spPr>
          <a:xfrm>
            <a:off x="1166038" y="255520"/>
            <a:ext cx="1102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Account status 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Processed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902699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B5F1-081D-4051-DC0D-0DB497C4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76" y="2606951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Closing process</a:t>
            </a:r>
          </a:p>
        </p:txBody>
      </p:sp>
    </p:spTree>
    <p:extLst>
      <p:ext uri="{BB962C8B-B14F-4D97-AF65-F5344CB8AC3E}">
        <p14:creationId xmlns:p14="http://schemas.microsoft.com/office/powerpoint/2010/main" val="300402914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FB1F535A-24EF-ECB5-E58A-4987C18541C4}"/>
              </a:ext>
            </a:extLst>
          </p:cNvPr>
          <p:cNvSpPr txBox="1"/>
          <p:nvPr/>
        </p:nvSpPr>
        <p:spPr>
          <a:xfrm>
            <a:off x="1884645" y="1231701"/>
            <a:ext cx="90220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/>
              <a:t>open the payables module&gt; invoices &gt; entry &gt; invoices &gt; open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F93247-9430-4D52-3D0C-F5B23ED1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72" y="1943418"/>
            <a:ext cx="6297295" cy="44850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A57E2A-44F8-55EA-5234-64CC84046184}"/>
              </a:ext>
            </a:extLst>
          </p:cNvPr>
          <p:cNvCxnSpPr/>
          <p:nvPr/>
        </p:nvCxnSpPr>
        <p:spPr>
          <a:xfrm flipH="1">
            <a:off x="3061823" y="3214600"/>
            <a:ext cx="1066220" cy="4260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F70C28-F360-7DA9-DB27-C35A8C7D03C3}"/>
              </a:ext>
            </a:extLst>
          </p:cNvPr>
          <p:cNvCxnSpPr>
            <a:cxnSpLocks/>
          </p:cNvCxnSpPr>
          <p:nvPr/>
        </p:nvCxnSpPr>
        <p:spPr>
          <a:xfrm flipH="1">
            <a:off x="2685902" y="2483080"/>
            <a:ext cx="923980" cy="5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452AB0-B948-0C2D-F858-086D79B4B4DD}"/>
              </a:ext>
            </a:extLst>
          </p:cNvPr>
          <p:cNvCxnSpPr>
            <a:cxnSpLocks/>
          </p:cNvCxnSpPr>
          <p:nvPr/>
        </p:nvCxnSpPr>
        <p:spPr>
          <a:xfrm flipH="1">
            <a:off x="2675742" y="2808200"/>
            <a:ext cx="1320220" cy="466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91BDF2-3D1E-4EDA-7697-517D69102F01}"/>
              </a:ext>
            </a:extLst>
          </p:cNvPr>
          <p:cNvSpPr/>
          <p:nvPr/>
        </p:nvSpPr>
        <p:spPr>
          <a:xfrm>
            <a:off x="6393866" y="6009503"/>
            <a:ext cx="1094087" cy="2445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461E3-B33E-B78E-CD28-39C66ACDB915}"/>
              </a:ext>
            </a:extLst>
          </p:cNvPr>
          <p:cNvSpPr txBox="1"/>
          <p:nvPr/>
        </p:nvSpPr>
        <p:spPr>
          <a:xfrm>
            <a:off x="1514943" y="779117"/>
            <a:ext cx="5107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/>
              <a:t>Create accounting report</a:t>
            </a:r>
          </a:p>
        </p:txBody>
      </p:sp>
    </p:spTree>
    <p:extLst>
      <p:ext uri="{BB962C8B-B14F-4D97-AF65-F5344CB8AC3E}">
        <p14:creationId xmlns:p14="http://schemas.microsoft.com/office/powerpoint/2010/main" val="31991248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86F9-3A0D-572F-19D2-150B4B57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131445"/>
            <a:ext cx="11094720" cy="1589723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 Open View &gt; choose requests &gt; submit a new request</a:t>
            </a:r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A05310-B12D-8619-483F-516FE6105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89" y="1716768"/>
            <a:ext cx="7269121" cy="3611111"/>
          </a:xfr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C9EC66-A2D7-CC6C-B0DA-A1066291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923" y="1871708"/>
            <a:ext cx="4495800" cy="34534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5C3A9E-C773-0B3B-47C5-966078CD3C41}"/>
              </a:ext>
            </a:extLst>
          </p:cNvPr>
          <p:cNvSpPr/>
          <p:nvPr/>
        </p:nvSpPr>
        <p:spPr>
          <a:xfrm>
            <a:off x="7645400" y="5092699"/>
            <a:ext cx="11684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0A3CF-6A68-5631-25E1-039399EA27F6}"/>
              </a:ext>
            </a:extLst>
          </p:cNvPr>
          <p:cNvSpPr/>
          <p:nvPr/>
        </p:nvSpPr>
        <p:spPr>
          <a:xfrm>
            <a:off x="370839" y="1973578"/>
            <a:ext cx="680720" cy="13131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FB5578-0E55-0734-82A0-82EF8F795495}"/>
              </a:ext>
            </a:extLst>
          </p:cNvPr>
          <p:cNvCxnSpPr>
            <a:cxnSpLocks/>
          </p:cNvCxnSpPr>
          <p:nvPr/>
        </p:nvCxnSpPr>
        <p:spPr>
          <a:xfrm flipH="1">
            <a:off x="592942" y="1274040"/>
            <a:ext cx="923980" cy="5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CC2F31-37CB-E48A-5AE6-2E69D7075D76}"/>
              </a:ext>
            </a:extLst>
          </p:cNvPr>
          <p:cNvCxnSpPr>
            <a:cxnSpLocks/>
          </p:cNvCxnSpPr>
          <p:nvPr/>
        </p:nvCxnSpPr>
        <p:spPr>
          <a:xfrm flipH="1">
            <a:off x="897742" y="2676120"/>
            <a:ext cx="923980" cy="5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31E56C-74C7-C254-EEF4-B0B97D1EB7C9}"/>
              </a:ext>
            </a:extLst>
          </p:cNvPr>
          <p:cNvCxnSpPr>
            <a:cxnSpLocks/>
          </p:cNvCxnSpPr>
          <p:nvPr/>
        </p:nvCxnSpPr>
        <p:spPr>
          <a:xfrm flipH="1">
            <a:off x="8151981" y="4494760"/>
            <a:ext cx="923980" cy="5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6650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03CA-5F0E-4293-C1C5-A3FA78CA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 </a:t>
            </a:r>
            <a:r>
              <a:rPr lang="en-US" sz="1800" dirty="0">
                <a:latin typeface="Calibri"/>
                <a:ea typeface="Calibri"/>
                <a:cs typeface="Calibri"/>
              </a:rPr>
              <a:t>Enter "create accounting" in name &gt; choose the ledger &gt; enter the period end date &gt; mode " final" &gt; report "detail" &gt; click ok</a:t>
            </a:r>
            <a:endParaRPr lang="en-US" dirty="0"/>
          </a:p>
        </p:txBody>
      </p:sp>
      <p:pic>
        <p:nvPicPr>
          <p:cNvPr id="4" name="Content Placeholder 3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5A7A56B-DCDD-1A13-03A8-095DFDE63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339" y="1561465"/>
            <a:ext cx="8868441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F47840-F57E-EDFF-2ED2-2140F50E1AB5}"/>
              </a:ext>
            </a:extLst>
          </p:cNvPr>
          <p:cNvSpPr/>
          <p:nvPr/>
        </p:nvSpPr>
        <p:spPr>
          <a:xfrm>
            <a:off x="2199640" y="2694939"/>
            <a:ext cx="3515360" cy="185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ACC361-3A84-40BC-D426-3094CE96BC02}"/>
              </a:ext>
            </a:extLst>
          </p:cNvPr>
          <p:cNvSpPr/>
          <p:nvPr/>
        </p:nvSpPr>
        <p:spPr>
          <a:xfrm>
            <a:off x="5359400" y="3568699"/>
            <a:ext cx="2418080" cy="165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16B9A-E6CC-B5D7-05D1-F3A233DC38B3}"/>
              </a:ext>
            </a:extLst>
          </p:cNvPr>
          <p:cNvSpPr/>
          <p:nvPr/>
        </p:nvSpPr>
        <p:spPr>
          <a:xfrm>
            <a:off x="5359399" y="3863338"/>
            <a:ext cx="985520" cy="185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D70327-52CE-5247-E61C-A4625B7F1D3B}"/>
              </a:ext>
            </a:extLst>
          </p:cNvPr>
          <p:cNvSpPr/>
          <p:nvPr/>
        </p:nvSpPr>
        <p:spPr>
          <a:xfrm>
            <a:off x="5359399" y="4046218"/>
            <a:ext cx="1310640" cy="165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045E0E-264C-2207-9B70-0B1DE6222552}"/>
              </a:ext>
            </a:extLst>
          </p:cNvPr>
          <p:cNvSpPr/>
          <p:nvPr/>
        </p:nvSpPr>
        <p:spPr>
          <a:xfrm>
            <a:off x="5369559" y="4310378"/>
            <a:ext cx="13004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60487-4F04-3522-5988-9D5C9B3B504D}"/>
              </a:ext>
            </a:extLst>
          </p:cNvPr>
          <p:cNvSpPr/>
          <p:nvPr/>
        </p:nvSpPr>
        <p:spPr>
          <a:xfrm>
            <a:off x="6253479" y="5275578"/>
            <a:ext cx="304800" cy="185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061D9F-606B-1E6B-3038-69A47859DB82}"/>
              </a:ext>
            </a:extLst>
          </p:cNvPr>
          <p:cNvCxnSpPr>
            <a:cxnSpLocks/>
          </p:cNvCxnSpPr>
          <p:nvPr/>
        </p:nvCxnSpPr>
        <p:spPr>
          <a:xfrm flipH="1">
            <a:off x="6587342" y="4677640"/>
            <a:ext cx="923980" cy="5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24648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2495-3A4E-3EB3-C62F-E3F742FE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-635"/>
            <a:ext cx="10515600" cy="132556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Click  on options &gt; choose the </a:t>
            </a:r>
            <a:r>
              <a:rPr lang="en-US" sz="2000" err="1">
                <a:latin typeface="Calibri"/>
                <a:ea typeface="Calibri"/>
                <a:cs typeface="Calibri"/>
              </a:rPr>
              <a:t>formate</a:t>
            </a:r>
            <a:r>
              <a:rPr lang="en-US" sz="2000">
                <a:latin typeface="Calibri"/>
                <a:ea typeface="Calibri"/>
                <a:cs typeface="Calibri"/>
              </a:rPr>
              <a:t> of the report &gt; click ok</a:t>
            </a:r>
            <a:endParaRPr lang="en-US" sz="200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108E00-00A1-7980-0AB9-3A8577272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08" y="1094105"/>
            <a:ext cx="6427023" cy="4524058"/>
          </a:xfrm>
        </p:spPr>
      </p:pic>
      <p:pic>
        <p:nvPicPr>
          <p:cNvPr id="5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6F13C2-9F8A-51C6-42B8-2CC2F37FB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959" y="1094105"/>
            <a:ext cx="5301762" cy="43513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280A00-CD8C-B0EF-A43E-2255B8BDACDE}"/>
              </a:ext>
            </a:extLst>
          </p:cNvPr>
          <p:cNvCxnSpPr>
            <a:cxnSpLocks/>
          </p:cNvCxnSpPr>
          <p:nvPr/>
        </p:nvCxnSpPr>
        <p:spPr>
          <a:xfrm flipH="1">
            <a:off x="5967582" y="3600680"/>
            <a:ext cx="923980" cy="5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05FB76E-9503-F1E6-0BF4-E9E750854CF1}"/>
              </a:ext>
            </a:extLst>
          </p:cNvPr>
          <p:cNvSpPr/>
          <p:nvPr/>
        </p:nvSpPr>
        <p:spPr>
          <a:xfrm flipV="1">
            <a:off x="5247639" y="4201158"/>
            <a:ext cx="1076960" cy="332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A9F596-22D7-9AFD-1464-88A60838A078}"/>
              </a:ext>
            </a:extLst>
          </p:cNvPr>
          <p:cNvSpPr/>
          <p:nvPr/>
        </p:nvSpPr>
        <p:spPr>
          <a:xfrm>
            <a:off x="10794999" y="4533898"/>
            <a:ext cx="304800" cy="185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23339D-5CA1-BB7A-DAFF-B7062294748E}"/>
              </a:ext>
            </a:extLst>
          </p:cNvPr>
          <p:cNvSpPr/>
          <p:nvPr/>
        </p:nvSpPr>
        <p:spPr>
          <a:xfrm>
            <a:off x="9149079" y="5123178"/>
            <a:ext cx="83312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249B3-02BC-D5C9-DBED-A7203C1628FE}"/>
              </a:ext>
            </a:extLst>
          </p:cNvPr>
          <p:cNvCxnSpPr>
            <a:cxnSpLocks/>
          </p:cNvCxnSpPr>
          <p:nvPr/>
        </p:nvCxnSpPr>
        <p:spPr>
          <a:xfrm flipH="1">
            <a:off x="10976461" y="3935960"/>
            <a:ext cx="923980" cy="5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971A4F-C7D6-0087-DF5E-4C54FF748D71}"/>
              </a:ext>
            </a:extLst>
          </p:cNvPr>
          <p:cNvCxnSpPr>
            <a:cxnSpLocks/>
          </p:cNvCxnSpPr>
          <p:nvPr/>
        </p:nvCxnSpPr>
        <p:spPr>
          <a:xfrm flipH="1">
            <a:off x="9411821" y="4525240"/>
            <a:ext cx="923980" cy="5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35661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5D54-2C7A-5553-CCBD-6C79ACD3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59200" y="233998"/>
            <a:ext cx="10972800" cy="114300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Click submit</a:t>
            </a:r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4E5261-FAED-C810-9DBA-A31085118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869" y="1256665"/>
            <a:ext cx="6107141" cy="4351338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6F4DF1-0CCF-4C9F-02AA-6207183808B9}"/>
              </a:ext>
            </a:extLst>
          </p:cNvPr>
          <p:cNvCxnSpPr>
            <a:cxnSpLocks/>
          </p:cNvCxnSpPr>
          <p:nvPr/>
        </p:nvCxnSpPr>
        <p:spPr>
          <a:xfrm flipH="1">
            <a:off x="5449422" y="4606520"/>
            <a:ext cx="923980" cy="5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C24E79-01D1-A4FF-62E2-79FE50939014}"/>
              </a:ext>
            </a:extLst>
          </p:cNvPr>
          <p:cNvSpPr/>
          <p:nvPr/>
        </p:nvSpPr>
        <p:spPr>
          <a:xfrm flipV="1">
            <a:off x="4698999" y="5206998"/>
            <a:ext cx="107696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2627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0ED6-A041-038C-D2C3-87CA5272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840" y="507365"/>
            <a:ext cx="10515600" cy="1325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Return to requests &gt; choose the request &gt; click on view output</a:t>
            </a:r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2B773F-7357-403C-E2CF-CC2DC08A9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967" r="183" b="3000"/>
          <a:stretch/>
        </p:blipFill>
        <p:spPr>
          <a:xfrm>
            <a:off x="3062388" y="1825625"/>
            <a:ext cx="5998774" cy="422079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032FFF-5549-D8D3-8845-A52ABB9D7D3E}"/>
              </a:ext>
            </a:extLst>
          </p:cNvPr>
          <p:cNvSpPr/>
          <p:nvPr/>
        </p:nvSpPr>
        <p:spPr>
          <a:xfrm flipV="1">
            <a:off x="7696199" y="5217158"/>
            <a:ext cx="107696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2C6814-1859-0729-62E2-433C6068C3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436" t="48177" r="410" b="3037"/>
          <a:stretch/>
        </p:blipFill>
        <p:spPr>
          <a:xfrm>
            <a:off x="3058324" y="3534537"/>
            <a:ext cx="6003000" cy="25088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5753A3-DCFC-3AED-219F-C570B8BB0E09}"/>
              </a:ext>
            </a:extLst>
          </p:cNvPr>
          <p:cNvSpPr/>
          <p:nvPr/>
        </p:nvSpPr>
        <p:spPr>
          <a:xfrm flipV="1">
            <a:off x="3164839" y="3307078"/>
            <a:ext cx="5608320" cy="220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CBBE8B-386C-205F-1E8A-7D24A7A70911}"/>
              </a:ext>
            </a:extLst>
          </p:cNvPr>
          <p:cNvSpPr/>
          <p:nvPr/>
        </p:nvSpPr>
        <p:spPr>
          <a:xfrm flipV="1">
            <a:off x="7696199" y="5095238"/>
            <a:ext cx="107696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D0D3D5-CAD8-0E47-822B-F127AA972622}"/>
              </a:ext>
            </a:extLst>
          </p:cNvPr>
          <p:cNvCxnSpPr>
            <a:cxnSpLocks/>
          </p:cNvCxnSpPr>
          <p:nvPr/>
        </p:nvCxnSpPr>
        <p:spPr>
          <a:xfrm flipV="1">
            <a:off x="1852202" y="3447576"/>
            <a:ext cx="1311220" cy="1429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B015A9-CB26-C5BA-14EA-3B5B6847864D}"/>
              </a:ext>
            </a:extLst>
          </p:cNvPr>
          <p:cNvCxnSpPr>
            <a:cxnSpLocks/>
          </p:cNvCxnSpPr>
          <p:nvPr/>
        </p:nvCxnSpPr>
        <p:spPr>
          <a:xfrm flipH="1">
            <a:off x="8690462" y="4504920"/>
            <a:ext cx="923980" cy="5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908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EE132CB-C5C8-28C3-CC74-28F802F6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23" y="1220484"/>
            <a:ext cx="10331751" cy="50157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1AE617-95DA-7BEB-0454-C9DB2E5ED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111"/>
            <a:ext cx="6651172" cy="5195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Choose the terms date basis &gt; save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BA30C3-5FAE-8157-0D21-659233C66AE0}"/>
              </a:ext>
            </a:extLst>
          </p:cNvPr>
          <p:cNvCxnSpPr/>
          <p:nvPr/>
        </p:nvCxnSpPr>
        <p:spPr>
          <a:xfrm flipH="1">
            <a:off x="10827754" y="1265905"/>
            <a:ext cx="527810" cy="452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4159EEB-31F1-FE01-EDA8-EF7D6D4223BF}"/>
              </a:ext>
            </a:extLst>
          </p:cNvPr>
          <p:cNvSpPr/>
          <p:nvPr/>
        </p:nvSpPr>
        <p:spPr>
          <a:xfrm>
            <a:off x="10633798" y="1719206"/>
            <a:ext cx="326571" cy="2612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95C775-719C-62A0-13B4-BB5D5EB49259}"/>
              </a:ext>
            </a:extLst>
          </p:cNvPr>
          <p:cNvCxnSpPr>
            <a:cxnSpLocks/>
          </p:cNvCxnSpPr>
          <p:nvPr/>
        </p:nvCxnSpPr>
        <p:spPr>
          <a:xfrm flipH="1">
            <a:off x="5504639" y="4281248"/>
            <a:ext cx="527810" cy="452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66107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91" y="304800"/>
            <a:ext cx="10861964" cy="822037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To make (Transfer to General Ledger Request)</a:t>
            </a:r>
            <a:br>
              <a:rPr lang="en-US" sz="2400" dirty="0"/>
            </a:br>
            <a:r>
              <a:rPr lang="en-US" sz="2400" dirty="0"/>
              <a:t>Click (View) &gt; Choose (Requests)</a:t>
            </a:r>
            <a:endParaRPr lang="ar-EG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" b="4733"/>
          <a:stretch/>
        </p:blipFill>
        <p:spPr>
          <a:xfrm>
            <a:off x="323271" y="1357745"/>
            <a:ext cx="11526983" cy="530167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32873" y="1283855"/>
            <a:ext cx="424872" cy="230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40145" y="3131127"/>
            <a:ext cx="526473" cy="9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3562" y="3006436"/>
            <a:ext cx="581891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Rectangle 12"/>
          <p:cNvSpPr/>
          <p:nvPr/>
        </p:nvSpPr>
        <p:spPr>
          <a:xfrm>
            <a:off x="766618" y="1514765"/>
            <a:ext cx="314037" cy="157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4787535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710" y="171161"/>
            <a:ext cx="10670310" cy="104803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Click (Submit a New Request)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3"/>
          <a:stretch/>
        </p:blipFill>
        <p:spPr>
          <a:xfrm>
            <a:off x="650010" y="1459346"/>
            <a:ext cx="10596418" cy="5126182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979055" y="2807855"/>
            <a:ext cx="452581" cy="9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79055" y="4876800"/>
            <a:ext cx="498763" cy="9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20800" y="4692073"/>
            <a:ext cx="1182255" cy="350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7114875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79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Search about Request title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3969"/>
          <a:stretch/>
        </p:blipFill>
        <p:spPr>
          <a:xfrm>
            <a:off x="572655" y="1457478"/>
            <a:ext cx="10991271" cy="5192703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3648364" y="5080000"/>
            <a:ext cx="341745" cy="147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90109" y="4915614"/>
            <a:ext cx="387927" cy="238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2000" dirty="0"/>
          </a:p>
        </p:txBody>
      </p:sp>
      <p:sp>
        <p:nvSpPr>
          <p:cNvPr id="10" name="Rectangle 9"/>
          <p:cNvSpPr/>
          <p:nvPr/>
        </p:nvSpPr>
        <p:spPr>
          <a:xfrm>
            <a:off x="1847273" y="2493818"/>
            <a:ext cx="1930400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1568579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945" y="365125"/>
            <a:ext cx="10300854" cy="8078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Enter Ledger &gt; End date &gt; Post In General Ledger (NO)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5"/>
          <a:stretch/>
        </p:blipFill>
        <p:spPr>
          <a:xfrm>
            <a:off x="979054" y="1256146"/>
            <a:ext cx="10160001" cy="5172363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3805382" y="3648364"/>
            <a:ext cx="47105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740727" y="3925455"/>
            <a:ext cx="535709" cy="9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362036" y="4082473"/>
            <a:ext cx="443346" cy="9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36656" y="3546764"/>
            <a:ext cx="1136072" cy="173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5" name="Rectangle 14"/>
          <p:cNvSpPr/>
          <p:nvPr/>
        </p:nvSpPr>
        <p:spPr>
          <a:xfrm>
            <a:off x="4636655" y="3842326"/>
            <a:ext cx="775853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Rectangle 15"/>
          <p:cNvSpPr/>
          <p:nvPr/>
        </p:nvSpPr>
        <p:spPr>
          <a:xfrm>
            <a:off x="4636656" y="4008581"/>
            <a:ext cx="886689" cy="122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" name="Rectangle 16"/>
          <p:cNvSpPr/>
          <p:nvPr/>
        </p:nvSpPr>
        <p:spPr>
          <a:xfrm>
            <a:off x="6761018" y="4442691"/>
            <a:ext cx="387927" cy="258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6308436" y="4572000"/>
            <a:ext cx="4525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0432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599" cy="8263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Click (Submit)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2"/>
          <a:stretch/>
        </p:blipFill>
        <p:spPr>
          <a:xfrm>
            <a:off x="838201" y="1468583"/>
            <a:ext cx="10515600" cy="5135418"/>
          </a:xfrm>
        </p:spPr>
      </p:pic>
      <p:sp>
        <p:nvSpPr>
          <p:cNvPr id="5" name="Rectangle 4"/>
          <p:cNvSpPr/>
          <p:nvPr/>
        </p:nvSpPr>
        <p:spPr>
          <a:xfrm>
            <a:off x="3823856" y="4802909"/>
            <a:ext cx="960580" cy="341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77309" y="4969164"/>
            <a:ext cx="5449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34260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145" y="420543"/>
            <a:ext cx="10531764" cy="10295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Choose (All My Requests) &gt; Click (Find)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8"/>
          <a:stretch/>
        </p:blipFill>
        <p:spPr>
          <a:xfrm>
            <a:off x="1006764" y="1634836"/>
            <a:ext cx="10347036" cy="5024583"/>
          </a:xfr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421745" y="4996874"/>
            <a:ext cx="979055" cy="18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36655" y="4858327"/>
            <a:ext cx="969818" cy="33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Rectangle 10"/>
          <p:cNvSpPr/>
          <p:nvPr/>
        </p:nvSpPr>
        <p:spPr>
          <a:xfrm>
            <a:off x="1754909" y="2872510"/>
            <a:ext cx="979055" cy="157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733964" y="2918693"/>
            <a:ext cx="785091" cy="9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7157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73" y="365125"/>
            <a:ext cx="10624127" cy="90025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/>
              <a:t>The Request is  in progress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8"/>
          <a:stretch/>
        </p:blipFill>
        <p:spPr>
          <a:xfrm>
            <a:off x="729673" y="1431637"/>
            <a:ext cx="10523833" cy="5061528"/>
          </a:xfrm>
        </p:spPr>
      </p:pic>
      <p:sp>
        <p:nvSpPr>
          <p:cNvPr id="5" name="Rectangle 4"/>
          <p:cNvSpPr/>
          <p:nvPr/>
        </p:nvSpPr>
        <p:spPr>
          <a:xfrm>
            <a:off x="849745" y="2807855"/>
            <a:ext cx="3657600" cy="221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6405415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146" y="365125"/>
            <a:ext cx="10566400" cy="8725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Request is completed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6"/>
          <a:stretch/>
        </p:blipFill>
        <p:spPr>
          <a:xfrm>
            <a:off x="748146" y="1415762"/>
            <a:ext cx="10566400" cy="5160529"/>
          </a:xfrm>
        </p:spPr>
      </p:pic>
      <p:sp>
        <p:nvSpPr>
          <p:cNvPr id="5" name="Rectangle 4"/>
          <p:cNvSpPr/>
          <p:nvPr/>
        </p:nvSpPr>
        <p:spPr>
          <a:xfrm>
            <a:off x="877455" y="2890982"/>
            <a:ext cx="4932218" cy="618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809673" y="3241964"/>
            <a:ext cx="1413163" cy="9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48565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5124"/>
            <a:ext cx="10744200" cy="844839"/>
          </a:xfrm>
        </p:spPr>
        <p:txBody>
          <a:bodyPr>
            <a:normAutofit/>
          </a:bodyPr>
          <a:lstStyle/>
          <a:p>
            <a:r>
              <a:rPr lang="en-US" sz="2400" dirty="0"/>
              <a:t>Click on Responsibility &gt; Choose General Ledger, (Vision Operations)</a:t>
            </a:r>
            <a:endParaRPr lang="ar-EG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9"/>
          <a:stretch/>
        </p:blipFill>
        <p:spPr>
          <a:xfrm>
            <a:off x="960582" y="1484963"/>
            <a:ext cx="10289309" cy="5165219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4073236" y="3278909"/>
            <a:ext cx="4156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99126" y="3223490"/>
            <a:ext cx="1745673" cy="120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44073" y="1551709"/>
            <a:ext cx="193963" cy="277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838036" y="1814945"/>
            <a:ext cx="133926" cy="214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8458946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91" y="245053"/>
            <a:ext cx="10577945" cy="10203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Enter (ledger ,source, period ,posting)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8"/>
          <a:stretch/>
        </p:blipFill>
        <p:spPr>
          <a:xfrm>
            <a:off x="785091" y="1413164"/>
            <a:ext cx="10577945" cy="5107709"/>
          </a:xfrm>
        </p:spPr>
      </p:pic>
      <p:sp>
        <p:nvSpPr>
          <p:cNvPr id="5" name="Rectangle 4"/>
          <p:cNvSpPr/>
          <p:nvPr/>
        </p:nvSpPr>
        <p:spPr>
          <a:xfrm>
            <a:off x="2715491" y="3177309"/>
            <a:ext cx="1440873" cy="32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/>
          <p:cNvSpPr/>
          <p:nvPr/>
        </p:nvSpPr>
        <p:spPr>
          <a:xfrm>
            <a:off x="4599709" y="3297382"/>
            <a:ext cx="1422400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ectangle 6"/>
          <p:cNvSpPr/>
          <p:nvPr/>
        </p:nvSpPr>
        <p:spPr>
          <a:xfrm>
            <a:off x="2715490" y="3759200"/>
            <a:ext cx="1440873" cy="157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Rectangle 7"/>
          <p:cNvSpPr/>
          <p:nvPr/>
        </p:nvSpPr>
        <p:spPr>
          <a:xfrm>
            <a:off x="5412510" y="4461164"/>
            <a:ext cx="775854" cy="28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35489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EF238-01D7-02DE-F058-6A30B2F1D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82905"/>
            <a:ext cx="10190480" cy="490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1.6 Create invoices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42F3D7-60F2-04AC-3AB8-C1C74ECBD5BC}"/>
              </a:ext>
            </a:extLst>
          </p:cNvPr>
          <p:cNvCxnSpPr/>
          <p:nvPr/>
        </p:nvCxnSpPr>
        <p:spPr>
          <a:xfrm>
            <a:off x="771610" y="926756"/>
            <a:ext cx="3781579" cy="68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47C450-0727-863A-F41E-B10CCEEB7AD6}"/>
              </a:ext>
            </a:extLst>
          </p:cNvPr>
          <p:cNvSpPr txBox="1"/>
          <p:nvPr/>
        </p:nvSpPr>
        <p:spPr>
          <a:xfrm>
            <a:off x="1012155" y="980439"/>
            <a:ext cx="45313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lphaLcParenR"/>
            </a:pPr>
            <a:r>
              <a:rPr lang="en-US" sz="2400" dirty="0"/>
              <a:t>Standard invoice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D6AB6-1806-0631-EC4F-C69EF7F9B118}"/>
              </a:ext>
            </a:extLst>
          </p:cNvPr>
          <p:cNvSpPr txBox="1"/>
          <p:nvPr/>
        </p:nvSpPr>
        <p:spPr>
          <a:xfrm>
            <a:off x="1376645" y="1452571"/>
            <a:ext cx="9022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open the payables module&gt; invoices &gt; entry &gt; invoices &gt; open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B677F2-799E-4385-489A-B1C2C64B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72" y="1943418"/>
            <a:ext cx="6297295" cy="44850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57E3A7-E5FD-5713-C8BD-F1EEF6DE0CFE}"/>
              </a:ext>
            </a:extLst>
          </p:cNvPr>
          <p:cNvCxnSpPr/>
          <p:nvPr/>
        </p:nvCxnSpPr>
        <p:spPr>
          <a:xfrm flipH="1">
            <a:off x="3061823" y="3214600"/>
            <a:ext cx="1066220" cy="4260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4CBCB2-1EE1-3758-78FB-698A996619CC}"/>
              </a:ext>
            </a:extLst>
          </p:cNvPr>
          <p:cNvCxnSpPr>
            <a:cxnSpLocks/>
          </p:cNvCxnSpPr>
          <p:nvPr/>
        </p:nvCxnSpPr>
        <p:spPr>
          <a:xfrm flipH="1">
            <a:off x="2685902" y="2483080"/>
            <a:ext cx="923980" cy="558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717D63-4124-6507-60DD-898372E630DB}"/>
              </a:ext>
            </a:extLst>
          </p:cNvPr>
          <p:cNvCxnSpPr>
            <a:cxnSpLocks/>
          </p:cNvCxnSpPr>
          <p:nvPr/>
        </p:nvCxnSpPr>
        <p:spPr>
          <a:xfrm flipH="1">
            <a:off x="2675742" y="2808200"/>
            <a:ext cx="1320220" cy="466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95D70D2-B2E6-73F4-29DC-3B9F2940AA67}"/>
              </a:ext>
            </a:extLst>
          </p:cNvPr>
          <p:cNvSpPr/>
          <p:nvPr/>
        </p:nvSpPr>
        <p:spPr>
          <a:xfrm>
            <a:off x="6393866" y="6009503"/>
            <a:ext cx="1094087" cy="2445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3014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473" y="365126"/>
            <a:ext cx="10827327" cy="98338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All Unposted Invoices had transferred to GL 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3"/>
          <a:stretch/>
        </p:blipFill>
        <p:spPr>
          <a:xfrm>
            <a:off x="979055" y="1256145"/>
            <a:ext cx="10374745" cy="5366328"/>
          </a:xfrm>
        </p:spPr>
      </p:pic>
    </p:spTree>
    <p:extLst>
      <p:ext uri="{BB962C8B-B14F-4D97-AF65-F5344CB8AC3E}">
        <p14:creationId xmlns:p14="http://schemas.microsoft.com/office/powerpoint/2010/main" val="15070194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E6F1FBC-9DFF-C49F-A886-EAB279C0D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125029" cy="537566"/>
          </a:xfrm>
        </p:spPr>
        <p:txBody>
          <a:bodyPr anchor="b"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ar-SA" sz="2800" b="1" dirty="0" err="1"/>
              <a:t>click</a:t>
            </a:r>
            <a:r>
              <a:rPr lang="ar-SA" sz="2800" b="1" dirty="0"/>
              <a:t> </a:t>
            </a:r>
            <a:r>
              <a:rPr lang="ar-SA" sz="2800" b="1" dirty="0" err="1"/>
              <a:t>view</a:t>
            </a:r>
            <a:r>
              <a:rPr lang="ar-SA" sz="2800" b="1" dirty="0"/>
              <a:t> &lt;&lt;  </a:t>
            </a:r>
            <a:r>
              <a:rPr lang="ar-SA" sz="2800" b="1" dirty="0" err="1"/>
              <a:t>Request</a:t>
            </a:r>
            <a:r>
              <a:rPr lang="ar-SA" sz="2800" b="1" dirty="0"/>
              <a:t> </a:t>
            </a:r>
            <a:endParaRPr lang="ar-AE" sz="2800" b="1" dirty="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B036EED7-527D-CD28-F644-FD53CA2A9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249"/>
            <a:ext cx="11375726" cy="6193751"/>
          </a:xfrm>
          <a:prstGeom prst="rect">
            <a:avLst/>
          </a:prstGeom>
        </p:spPr>
      </p:pic>
      <p:sp>
        <p:nvSpPr>
          <p:cNvPr id="4" name="مستطيل 3">
            <a:extLst>
              <a:ext uri="{FF2B5EF4-FFF2-40B4-BE49-F238E27FC236}">
                <a16:creationId xmlns:a16="http://schemas.microsoft.com/office/drawing/2014/main" id="{E8BD1083-657C-E7A7-6705-814FE2190A8F}"/>
              </a:ext>
            </a:extLst>
          </p:cNvPr>
          <p:cNvSpPr/>
          <p:nvPr/>
        </p:nvSpPr>
        <p:spPr>
          <a:xfrm rot="5400000" flipV="1">
            <a:off x="433494" y="732142"/>
            <a:ext cx="244254" cy="3461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DA676EDC-57A3-69CE-29C3-CA8869AFA86B}"/>
              </a:ext>
            </a:extLst>
          </p:cNvPr>
          <p:cNvSpPr/>
          <p:nvPr/>
        </p:nvSpPr>
        <p:spPr>
          <a:xfrm>
            <a:off x="306582" y="2573272"/>
            <a:ext cx="840132" cy="183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311523317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E6F1FBC-9DFF-C49F-A886-EAB279C0D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9886690" cy="681491"/>
          </a:xfrm>
        </p:spPr>
        <p:txBody>
          <a:bodyPr anchor="b"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/>
              <a:t>Choose submit a new request </a:t>
            </a:r>
            <a:endParaRPr lang="ar-AE" sz="2800" b="1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4B22CEFA-6AFB-2045-EEE9-A25206025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228"/>
            <a:ext cx="10861099" cy="5966772"/>
          </a:xfrm>
          <a:prstGeom prst="rect">
            <a:avLst/>
          </a:prstGeom>
        </p:spPr>
      </p:pic>
      <p:sp>
        <p:nvSpPr>
          <p:cNvPr id="5" name="مستطيل 4">
            <a:extLst>
              <a:ext uri="{FF2B5EF4-FFF2-40B4-BE49-F238E27FC236}">
                <a16:creationId xmlns:a16="http://schemas.microsoft.com/office/drawing/2014/main" id="{48E2452E-EBD0-FAF6-2436-2EF97403C609}"/>
              </a:ext>
            </a:extLst>
          </p:cNvPr>
          <p:cNvSpPr/>
          <p:nvPr/>
        </p:nvSpPr>
        <p:spPr>
          <a:xfrm>
            <a:off x="683275" y="4629038"/>
            <a:ext cx="1164538" cy="3677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cxnSp>
        <p:nvCxnSpPr>
          <p:cNvPr id="8" name="رابط كسهم مستقيم 7">
            <a:extLst>
              <a:ext uri="{FF2B5EF4-FFF2-40B4-BE49-F238E27FC236}">
                <a16:creationId xmlns:a16="http://schemas.microsoft.com/office/drawing/2014/main" id="{50B6590B-AF04-EABF-EEC0-FC36108417C0}"/>
              </a:ext>
            </a:extLst>
          </p:cNvPr>
          <p:cNvCxnSpPr>
            <a:cxnSpLocks/>
          </p:cNvCxnSpPr>
          <p:nvPr/>
        </p:nvCxnSpPr>
        <p:spPr>
          <a:xfrm>
            <a:off x="1378433" y="3986760"/>
            <a:ext cx="0" cy="6422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94977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893D4105-3DFC-ABBB-51D4-4F22EB50B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923"/>
            <a:ext cx="11593620" cy="5635037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A54DE2A7-DCC8-1617-7259-6E51549F49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88" y="-1"/>
            <a:ext cx="10735854" cy="1081357"/>
          </a:xfrm>
          <a:prstGeom prst="rect">
            <a:avLst/>
          </a:prstGeom>
        </p:spPr>
        <p:txBody>
          <a:bodyPr vert="horz" lIns="91440" tIns="45720" rIns="91440" bIns="4572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/>
              <a:t>Click </a:t>
            </a:r>
            <a:r>
              <a:rPr lang="en-US" sz="2800" b="1" dirty="0" err="1"/>
              <a:t>subledger</a:t>
            </a:r>
            <a:r>
              <a:rPr lang="en-US" sz="2800" b="1" dirty="0"/>
              <a:t> period close exceptions report &gt;&gt; click OK </a:t>
            </a:r>
            <a:endParaRPr lang="ar-AE" sz="2800" b="1" dirty="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55A075A6-323C-FBC4-5164-2ED0A21B2FB3}"/>
              </a:ext>
            </a:extLst>
          </p:cNvPr>
          <p:cNvSpPr/>
          <p:nvPr/>
        </p:nvSpPr>
        <p:spPr>
          <a:xfrm flipV="1">
            <a:off x="1226269" y="3428998"/>
            <a:ext cx="4537196" cy="1343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5565A157-D083-A37E-ADC4-4A87D01BBA85}"/>
              </a:ext>
            </a:extLst>
          </p:cNvPr>
          <p:cNvSpPr/>
          <p:nvPr/>
        </p:nvSpPr>
        <p:spPr>
          <a:xfrm flipH="1" flipV="1">
            <a:off x="3505686" y="4962782"/>
            <a:ext cx="411159" cy="2741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8183066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91892B7D-0B4D-7157-8DF8-47960E861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073"/>
            <a:ext cx="11353800" cy="6084927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44447314-7F06-5A97-ED23-2D9F527D7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1" cy="736750"/>
          </a:xfrm>
          <a:prstGeom prst="rect">
            <a:avLst/>
          </a:prstGeom>
        </p:spPr>
        <p:txBody>
          <a:bodyPr vert="horz" lIns="91440" tIns="45720" rIns="91440" bIns="4572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/>
              <a:t>Choose Vision operations  &gt;&gt; click OK </a:t>
            </a:r>
            <a:endParaRPr lang="ar-AE" sz="2800" b="1" dirty="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363E344E-6428-3917-7F9B-3650F13AA601}"/>
              </a:ext>
            </a:extLst>
          </p:cNvPr>
          <p:cNvSpPr/>
          <p:nvPr/>
        </p:nvSpPr>
        <p:spPr>
          <a:xfrm>
            <a:off x="106820" y="3613250"/>
            <a:ext cx="3332050" cy="1584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6CF18DDB-8F40-434F-D1FB-6B67C7AFF36E}"/>
              </a:ext>
            </a:extLst>
          </p:cNvPr>
          <p:cNvSpPr/>
          <p:nvPr/>
        </p:nvSpPr>
        <p:spPr>
          <a:xfrm rot="10800000">
            <a:off x="1772844" y="3934797"/>
            <a:ext cx="387052" cy="2592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136133273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77318E40-0AC4-33C9-9AB7-847B3716F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111"/>
            <a:ext cx="11894925" cy="5954889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EA51F55C-E3CA-2E48-F3F1-892EE8819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6820" y="100692"/>
            <a:ext cx="10515600" cy="600408"/>
          </a:xfrm>
          <a:prstGeom prst="rect">
            <a:avLst/>
          </a:prstGeom>
        </p:spPr>
        <p:txBody>
          <a:bodyPr vert="horz" lIns="91440" tIns="45720" rIns="91440" bIns="4572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/>
              <a:t> Enter the period &gt;&gt; Click OK </a:t>
            </a:r>
            <a:endParaRPr lang="ar-AE" sz="2800" b="1" dirty="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2B782700-743B-9D5A-42A1-BE701D0EA6B8}"/>
              </a:ext>
            </a:extLst>
          </p:cNvPr>
          <p:cNvSpPr/>
          <p:nvPr/>
        </p:nvSpPr>
        <p:spPr>
          <a:xfrm>
            <a:off x="3877437" y="3339134"/>
            <a:ext cx="2884013" cy="6951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7F3FC9D8-BFD0-6D64-B431-322FE13E9C3A}"/>
              </a:ext>
            </a:extLst>
          </p:cNvPr>
          <p:cNvSpPr/>
          <p:nvPr/>
        </p:nvSpPr>
        <p:spPr>
          <a:xfrm>
            <a:off x="6814924" y="4545264"/>
            <a:ext cx="415907" cy="2970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347167146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872A00B4-E176-4791-D110-392444DE8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409"/>
            <a:ext cx="10944281" cy="5883591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94FF4702-D5A1-77FD-8414-CC18270A0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681" y="184189"/>
            <a:ext cx="10515600" cy="790220"/>
          </a:xfrm>
          <a:prstGeom prst="rect">
            <a:avLst/>
          </a:prstGeom>
        </p:spPr>
        <p:txBody>
          <a:bodyPr vert="horz" lIns="91440" tIns="45720" rIns="91440" bIns="4572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/>
              <a:t>Click Submit</a:t>
            </a:r>
            <a:endParaRPr lang="ar-AE" sz="2800" b="1" dirty="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594D1F37-6B55-0623-A8E9-875030C3C95A}"/>
              </a:ext>
            </a:extLst>
          </p:cNvPr>
          <p:cNvSpPr/>
          <p:nvPr/>
        </p:nvSpPr>
        <p:spPr>
          <a:xfrm>
            <a:off x="2970762" y="4598737"/>
            <a:ext cx="1164538" cy="534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380347639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D95ED380-C49A-A1B6-9480-FE775696E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249" y="1152085"/>
            <a:ext cx="10515599" cy="5705915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B6773859-D46C-BA0A-42CB-C8426D9D5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90129"/>
            <a:ext cx="10515600" cy="736749"/>
          </a:xfrm>
          <a:prstGeom prst="rect">
            <a:avLst/>
          </a:prstGeom>
        </p:spPr>
        <p:txBody>
          <a:bodyPr vert="horz" lIns="91440" tIns="45720" rIns="91440" bIns="4572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/>
              <a:t>Click find </a:t>
            </a:r>
            <a:endParaRPr lang="ar-AE" sz="2800" b="1" dirty="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B9C89AAF-9041-09AC-A496-92D337C2F534}"/>
              </a:ext>
            </a:extLst>
          </p:cNvPr>
          <p:cNvSpPr/>
          <p:nvPr/>
        </p:nvSpPr>
        <p:spPr>
          <a:xfrm>
            <a:off x="3676416" y="4700283"/>
            <a:ext cx="654414" cy="3694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1241310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3600FF46-7E8D-D4EE-FD8E-E4D2F312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36"/>
            <a:ext cx="11254331" cy="5937064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EACEF2BD-CED5-D682-F424-08D017D23F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923" y="341360"/>
            <a:ext cx="10515600" cy="419156"/>
          </a:xfrm>
          <a:prstGeom prst="rect">
            <a:avLst/>
          </a:prstGeom>
        </p:spPr>
        <p:txBody>
          <a:bodyPr vert="horz" lIns="91440" tIns="45720" rIns="91440" bIns="4572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/>
              <a:t>Click  Refresh data &gt;&gt; view output </a:t>
            </a:r>
            <a:endParaRPr lang="ar-AE" sz="2800" b="1" dirty="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A0FAC561-8158-DE5B-F252-321BA7539E9D}"/>
              </a:ext>
            </a:extLst>
          </p:cNvPr>
          <p:cNvSpPr/>
          <p:nvPr/>
        </p:nvSpPr>
        <p:spPr>
          <a:xfrm>
            <a:off x="4009677" y="4374538"/>
            <a:ext cx="1316684" cy="3967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0EA8822A-3220-0386-9C33-63B4DC80AE7E}"/>
              </a:ext>
            </a:extLst>
          </p:cNvPr>
          <p:cNvSpPr/>
          <p:nvPr/>
        </p:nvSpPr>
        <p:spPr>
          <a:xfrm>
            <a:off x="92868" y="1561671"/>
            <a:ext cx="1085917" cy="3156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287161140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99F6-6057-71EC-F6AE-1A9DE56E2D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Period close exception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B5962-9A5D-0523-2AA6-01205F686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0240" y="2778711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879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213C70-8E75-3791-3EC4-2C0EB7354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900" y="118745"/>
            <a:ext cx="6627880" cy="3203258"/>
          </a:xfr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568158-06BB-4CA5-F2BC-1F008553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" y="3429953"/>
            <a:ext cx="6631940" cy="3178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BF50A0-07A3-A97D-14B0-561DD2BE87E3}"/>
              </a:ext>
            </a:extLst>
          </p:cNvPr>
          <p:cNvSpPr txBox="1"/>
          <p:nvPr/>
        </p:nvSpPr>
        <p:spPr>
          <a:xfrm>
            <a:off x="7415036" y="1073510"/>
            <a:ext cx="43586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Choose the type "standard" &gt;Enter supplier in the header &gt; invoice  date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42A57-2C7A-71F0-576D-13368B30E111}"/>
              </a:ext>
            </a:extLst>
          </p:cNvPr>
          <p:cNvSpPr txBox="1"/>
          <p:nvPr/>
        </p:nvSpPr>
        <p:spPr>
          <a:xfrm>
            <a:off x="7413539" y="3433771"/>
            <a:ext cx="41960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Enter </a:t>
            </a:r>
            <a:r>
              <a:rPr lang="en-US" sz="2000" dirty="0" err="1"/>
              <a:t>gl</a:t>
            </a:r>
            <a:r>
              <a:rPr lang="en-US" sz="2000" dirty="0"/>
              <a:t> date &gt; enter invoice num &gt; enter invoice amount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595C80-4E39-F135-993F-B70A6BC4D650}"/>
              </a:ext>
            </a:extLst>
          </p:cNvPr>
          <p:cNvSpPr/>
          <p:nvPr/>
        </p:nvSpPr>
        <p:spPr>
          <a:xfrm>
            <a:off x="7411125" y="1062674"/>
            <a:ext cx="4388710" cy="103507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DE08E2-D030-960A-A19A-9DD9CA709A7A}"/>
              </a:ext>
            </a:extLst>
          </p:cNvPr>
          <p:cNvSpPr/>
          <p:nvPr/>
        </p:nvSpPr>
        <p:spPr>
          <a:xfrm>
            <a:off x="7418407" y="3325446"/>
            <a:ext cx="4519438" cy="10218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0F9E92-9192-35BD-F6B9-A6392F8A04E2}"/>
              </a:ext>
            </a:extLst>
          </p:cNvPr>
          <p:cNvSpPr/>
          <p:nvPr/>
        </p:nvSpPr>
        <p:spPr>
          <a:xfrm>
            <a:off x="800456" y="869461"/>
            <a:ext cx="5951862" cy="9449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FD5357-228F-027A-9B7B-353332E39E1F}"/>
              </a:ext>
            </a:extLst>
          </p:cNvPr>
          <p:cNvSpPr/>
          <p:nvPr/>
        </p:nvSpPr>
        <p:spPr>
          <a:xfrm>
            <a:off x="800456" y="4140980"/>
            <a:ext cx="4966342" cy="1148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3E31C-C83E-F496-0C0A-B36479E0C570}"/>
              </a:ext>
            </a:extLst>
          </p:cNvPr>
          <p:cNvCxnSpPr/>
          <p:nvPr/>
        </p:nvCxnSpPr>
        <p:spPr>
          <a:xfrm flipH="1" flipV="1">
            <a:off x="6549058" y="996774"/>
            <a:ext cx="854250" cy="7764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5CAA4-9AC6-A989-D1A4-A5206B12D92A}"/>
              </a:ext>
            </a:extLst>
          </p:cNvPr>
          <p:cNvCxnSpPr/>
          <p:nvPr/>
        </p:nvCxnSpPr>
        <p:spPr>
          <a:xfrm flipH="1">
            <a:off x="5800609" y="4067395"/>
            <a:ext cx="1634704" cy="1397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76495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0D3B-0DE7-6577-C091-BA62E8F3E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8999"/>
            <a:ext cx="2531165" cy="8096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80EA1-8149-53D3-3EBB-7E7071B89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598" y="577049"/>
            <a:ext cx="2258171" cy="383977"/>
          </a:xfrm>
        </p:spPr>
        <p:txBody>
          <a:bodyPr>
            <a:noAutofit/>
          </a:bodyPr>
          <a:lstStyle/>
          <a:p>
            <a:r>
              <a:rPr lang="en-US" sz="1600" b="1" dirty="0"/>
              <a:t>Press view &gt; Requests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564AF-1D87-DC50-897B-702CCEF50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6" y="1193623"/>
            <a:ext cx="6093464" cy="52632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21AFF3-3FEB-BE2E-C9C5-3501284D2853}"/>
              </a:ext>
            </a:extLst>
          </p:cNvPr>
          <p:cNvCxnSpPr>
            <a:cxnSpLocks/>
          </p:cNvCxnSpPr>
          <p:nvPr/>
        </p:nvCxnSpPr>
        <p:spPr>
          <a:xfrm>
            <a:off x="200297" y="1322773"/>
            <a:ext cx="2761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7174A6-9AA9-761A-43F4-9E55BF41E3C0}"/>
              </a:ext>
            </a:extLst>
          </p:cNvPr>
          <p:cNvCxnSpPr>
            <a:cxnSpLocks/>
          </p:cNvCxnSpPr>
          <p:nvPr/>
        </p:nvCxnSpPr>
        <p:spPr>
          <a:xfrm>
            <a:off x="200297" y="3623400"/>
            <a:ext cx="35227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29837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5E22-0B1B-E58A-3CC4-BE65ECC4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648" y="3277001"/>
            <a:ext cx="919579" cy="1325563"/>
          </a:xfrm>
        </p:spPr>
        <p:txBody>
          <a:bodyPr>
            <a:normAutofit/>
          </a:bodyPr>
          <a:lstStyle/>
          <a:p>
            <a:endParaRPr lang="en-US" sz="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FCE690-5145-9CE0-6A6D-3E5A2E428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8" y="1362214"/>
            <a:ext cx="6149019" cy="4711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563F5-9D0C-8B4E-F0AF-B85932E803C5}"/>
              </a:ext>
            </a:extLst>
          </p:cNvPr>
          <p:cNvSpPr txBox="1"/>
          <p:nvPr/>
        </p:nvSpPr>
        <p:spPr>
          <a:xfrm>
            <a:off x="553622" y="695063"/>
            <a:ext cx="3103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Press submit a new request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20C718-1F6D-616B-C088-0CD063901205}"/>
              </a:ext>
            </a:extLst>
          </p:cNvPr>
          <p:cNvCxnSpPr>
            <a:cxnSpLocks/>
          </p:cNvCxnSpPr>
          <p:nvPr/>
        </p:nvCxnSpPr>
        <p:spPr>
          <a:xfrm>
            <a:off x="243840" y="5823752"/>
            <a:ext cx="4607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1319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8ADC-78C8-9F9E-D6E3-F623553CA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54" y="297403"/>
            <a:ext cx="3458592" cy="7445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Calibri body"/>
              </a:rPr>
              <a:t>Search for the request name </a:t>
            </a:r>
            <a:br>
              <a:rPr lang="en-US" sz="1600" b="1" dirty="0">
                <a:latin typeface="Calibri body"/>
              </a:rPr>
            </a:br>
            <a:r>
              <a:rPr lang="en-US" sz="1600" b="1" dirty="0">
                <a:latin typeface="Calibri body"/>
              </a:rPr>
              <a:t>click 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60D90-EA27-6BF2-963A-DD3E9C00A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5" y="1420426"/>
            <a:ext cx="7080682" cy="5140171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71E883-8537-1384-D192-B5DFD4E1882B}"/>
              </a:ext>
            </a:extLst>
          </p:cNvPr>
          <p:cNvCxnSpPr>
            <a:cxnSpLocks/>
          </p:cNvCxnSpPr>
          <p:nvPr/>
        </p:nvCxnSpPr>
        <p:spPr>
          <a:xfrm flipH="1">
            <a:off x="4080768" y="3604334"/>
            <a:ext cx="5001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BE0865-54FD-5367-41BB-AF8148F08DFA}"/>
              </a:ext>
            </a:extLst>
          </p:cNvPr>
          <p:cNvCxnSpPr>
            <a:cxnSpLocks/>
          </p:cNvCxnSpPr>
          <p:nvPr/>
        </p:nvCxnSpPr>
        <p:spPr>
          <a:xfrm flipH="1">
            <a:off x="2759475" y="2407329"/>
            <a:ext cx="5001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3945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8DFA-73D3-BE9F-794D-F2FA45AA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798469" cy="664685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Calibri body"/>
              </a:rPr>
              <a:t>Enter period name </a:t>
            </a:r>
            <a:br>
              <a:rPr lang="en-US" sz="1600" b="1" dirty="0">
                <a:latin typeface="Calibri body"/>
              </a:rPr>
            </a:br>
            <a:br>
              <a:rPr lang="en-US" sz="1600" b="1" dirty="0">
                <a:latin typeface="Calibri body"/>
              </a:rPr>
            </a:br>
            <a:r>
              <a:rPr lang="en-US" sz="1600" b="1" dirty="0">
                <a:latin typeface="Calibri body"/>
              </a:rPr>
              <a:t>click 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2D3170-A604-5CEA-EB6F-A597BF654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8" y="1553592"/>
            <a:ext cx="7671921" cy="4868455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BCF44C-B5BA-7BD2-E3C7-069281D35872}"/>
              </a:ext>
            </a:extLst>
          </p:cNvPr>
          <p:cNvCxnSpPr>
            <a:cxnSpLocks/>
          </p:cNvCxnSpPr>
          <p:nvPr/>
        </p:nvCxnSpPr>
        <p:spPr>
          <a:xfrm flipH="1">
            <a:off x="6522127" y="4110362"/>
            <a:ext cx="5001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18198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BF54-D9BE-8EC4-0E40-3DE7C99C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4" y="337351"/>
            <a:ext cx="1362586" cy="365125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Calibri body"/>
              </a:rPr>
              <a:t>Press submit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F98520-EEBA-F314-D3D6-182C8BC6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71" y="1184028"/>
            <a:ext cx="7346136" cy="5255581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5EB8AA-11B9-8159-326E-B1909A52F616}"/>
              </a:ext>
            </a:extLst>
          </p:cNvPr>
          <p:cNvCxnSpPr>
            <a:cxnSpLocks/>
          </p:cNvCxnSpPr>
          <p:nvPr/>
        </p:nvCxnSpPr>
        <p:spPr>
          <a:xfrm flipH="1">
            <a:off x="5595891" y="6054572"/>
            <a:ext cx="4391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38588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6C1C-0805-D562-3D0A-C5F4A68C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9" y="356686"/>
            <a:ext cx="2346637" cy="568171"/>
          </a:xfrm>
        </p:spPr>
        <p:txBody>
          <a:bodyPr>
            <a:normAutofit fontScale="9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 body"/>
              </a:rPr>
              <a:t>Choose the  request</a:t>
            </a:r>
            <a:br>
              <a:rPr lang="en-US" sz="1600" b="1" dirty="0">
                <a:latin typeface="Calibri body"/>
              </a:rPr>
            </a:br>
            <a:br>
              <a:rPr lang="en-US" sz="1600" b="1" dirty="0">
                <a:latin typeface="Calibri body"/>
              </a:rPr>
            </a:br>
            <a:endParaRPr lang="en-US" sz="1800" b="1" dirty="0">
              <a:latin typeface="Calibri body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B5C3F-C535-6150-5186-C03EC297F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9" y="1287198"/>
            <a:ext cx="8185212" cy="5214116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DD694E-7845-5F03-925A-53A28C585B1A}"/>
              </a:ext>
            </a:extLst>
          </p:cNvPr>
          <p:cNvCxnSpPr>
            <a:cxnSpLocks/>
          </p:cNvCxnSpPr>
          <p:nvPr/>
        </p:nvCxnSpPr>
        <p:spPr>
          <a:xfrm flipH="1">
            <a:off x="7765002" y="5450889"/>
            <a:ext cx="4024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021473-E8E4-9247-0E8A-AB7F36F975DF}"/>
              </a:ext>
            </a:extLst>
          </p:cNvPr>
          <p:cNvSpPr/>
          <p:nvPr/>
        </p:nvSpPr>
        <p:spPr>
          <a:xfrm>
            <a:off x="523815" y="3074126"/>
            <a:ext cx="2619981" cy="197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1AD59-B922-6B6A-9257-8E4D806A5B26}"/>
              </a:ext>
            </a:extLst>
          </p:cNvPr>
          <p:cNvSpPr txBox="1"/>
          <p:nvPr/>
        </p:nvSpPr>
        <p:spPr>
          <a:xfrm>
            <a:off x="480270" y="586303"/>
            <a:ext cx="2212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 body"/>
              </a:rPr>
              <a:t>press (view output)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303148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48269" y="-1498173"/>
            <a:ext cx="9144000" cy="2387600"/>
          </a:xfrm>
        </p:spPr>
        <p:txBody>
          <a:bodyPr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 dirty="0">
                <a:latin typeface="Calibri"/>
                <a:ea typeface="Calibri"/>
                <a:cs typeface="Calibri"/>
              </a:rPr>
              <a:t>Extracting the trial balance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40781" y="888575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From </a:t>
            </a:r>
            <a:r>
              <a:rPr lang="en-US" dirty="0" err="1"/>
              <a:t>gl</a:t>
            </a:r>
            <a:r>
              <a:rPr lang="en-US" dirty="0"/>
              <a:t> choose journals&gt;enter&gt;open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BEFE-2DFD-8A6A-3DE1-5852A1A46BE1}"/>
              </a:ext>
            </a:extLst>
          </p:cNvPr>
          <p:cNvCxnSpPr/>
          <p:nvPr/>
        </p:nvCxnSpPr>
        <p:spPr>
          <a:xfrm>
            <a:off x="596718" y="830589"/>
            <a:ext cx="7175172" cy="992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817249-9257-9B2B-E7D2-B4A72391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34" y="1478698"/>
            <a:ext cx="8987186" cy="5034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F71023-29AA-CD9F-7D4D-CF7DA5820776}"/>
              </a:ext>
            </a:extLst>
          </p:cNvPr>
          <p:cNvSpPr/>
          <p:nvPr/>
        </p:nvSpPr>
        <p:spPr>
          <a:xfrm>
            <a:off x="1508370" y="2560260"/>
            <a:ext cx="3731232" cy="228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86A309-EF5D-F31D-ABFF-68ED65C428FE}"/>
              </a:ext>
            </a:extLst>
          </p:cNvPr>
          <p:cNvSpPr/>
          <p:nvPr/>
        </p:nvSpPr>
        <p:spPr>
          <a:xfrm>
            <a:off x="1508370" y="2783284"/>
            <a:ext cx="3731232" cy="228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14AA5-0F39-694C-7C67-64539EDCA172}"/>
              </a:ext>
            </a:extLst>
          </p:cNvPr>
          <p:cNvSpPr/>
          <p:nvPr/>
        </p:nvSpPr>
        <p:spPr>
          <a:xfrm>
            <a:off x="8254857" y="6119357"/>
            <a:ext cx="1575330" cy="228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8ABB25-FD35-22EA-622E-3BBD058339D5}"/>
              </a:ext>
            </a:extLst>
          </p:cNvPr>
          <p:cNvCxnSpPr/>
          <p:nvPr/>
        </p:nvCxnSpPr>
        <p:spPr>
          <a:xfrm flipH="1">
            <a:off x="9339989" y="4478233"/>
            <a:ext cx="1574785" cy="1611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14930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91CE-758E-D065-BCE9-0DD4C403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27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Enter the </a:t>
            </a:r>
            <a:r>
              <a:rPr lang="en-US" sz="2000" dirty="0" err="1"/>
              <a:t>gl</a:t>
            </a:r>
            <a:r>
              <a:rPr lang="en-US" sz="2000" dirty="0"/>
              <a:t> name  the source "payables" the status unposted and the period "nov-16" then click find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417A60-2F18-2C2E-877F-650EBA07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395" y="961406"/>
            <a:ext cx="8246600" cy="506687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8016E0-97B4-5FC7-859E-C4F657707BDE}"/>
              </a:ext>
            </a:extLst>
          </p:cNvPr>
          <p:cNvSpPr/>
          <p:nvPr/>
        </p:nvSpPr>
        <p:spPr>
          <a:xfrm>
            <a:off x="6442785" y="4623236"/>
            <a:ext cx="720403" cy="228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C8B7C-C9E5-02D7-9FDC-279F425EDC68}"/>
              </a:ext>
            </a:extLst>
          </p:cNvPr>
          <p:cNvSpPr/>
          <p:nvPr/>
        </p:nvSpPr>
        <p:spPr>
          <a:xfrm>
            <a:off x="3153175" y="2857626"/>
            <a:ext cx="3731232" cy="228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5693B-368B-F790-1608-5B1529CDB312}"/>
              </a:ext>
            </a:extLst>
          </p:cNvPr>
          <p:cNvSpPr/>
          <p:nvPr/>
        </p:nvSpPr>
        <p:spPr>
          <a:xfrm>
            <a:off x="3153175" y="3080650"/>
            <a:ext cx="1863403" cy="228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AB34C1-5609-A005-F642-0261B5BD8799}"/>
              </a:ext>
            </a:extLst>
          </p:cNvPr>
          <p:cNvSpPr/>
          <p:nvPr/>
        </p:nvSpPr>
        <p:spPr>
          <a:xfrm>
            <a:off x="5829468" y="3080651"/>
            <a:ext cx="1222209" cy="228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6FBE39-4A06-B3B8-4650-AA1C372D6EC2}"/>
              </a:ext>
            </a:extLst>
          </p:cNvPr>
          <p:cNvCxnSpPr/>
          <p:nvPr/>
        </p:nvCxnSpPr>
        <p:spPr>
          <a:xfrm flipH="1">
            <a:off x="6923891" y="3902086"/>
            <a:ext cx="915005" cy="691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0859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F07C-B7D9-3AD5-1EE9-B59BC26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68" y="95637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Choose the journal and click on review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98F49E-9B98-9144-D26B-066713A8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37" y="1110088"/>
            <a:ext cx="8121023" cy="513192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2D3D05-5DAB-CE2F-0924-DF12D51C07AB}"/>
              </a:ext>
            </a:extLst>
          </p:cNvPr>
          <p:cNvSpPr/>
          <p:nvPr/>
        </p:nvSpPr>
        <p:spPr>
          <a:xfrm>
            <a:off x="895053" y="1993406"/>
            <a:ext cx="7569110" cy="218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4A29E-D06D-4716-9684-168D5F17FF0E}"/>
              </a:ext>
            </a:extLst>
          </p:cNvPr>
          <p:cNvSpPr/>
          <p:nvPr/>
        </p:nvSpPr>
        <p:spPr>
          <a:xfrm>
            <a:off x="895053" y="5375943"/>
            <a:ext cx="1435940" cy="23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F1149F-0636-3592-0482-AEBE470FF94C}"/>
              </a:ext>
            </a:extLst>
          </p:cNvPr>
          <p:cNvCxnSpPr/>
          <p:nvPr/>
        </p:nvCxnSpPr>
        <p:spPr>
          <a:xfrm flipH="1">
            <a:off x="1543428" y="4738427"/>
            <a:ext cx="1370346" cy="59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8446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3426-60C0-8CC3-A6E0-B5824528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802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Review the journal and click post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9800E5-8E35-0C8B-6232-A3F3E6881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16" y="822015"/>
            <a:ext cx="8854431" cy="534565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ED2C6E-86DC-2A79-2373-75A1F074B6AF}"/>
              </a:ext>
            </a:extLst>
          </p:cNvPr>
          <p:cNvSpPr/>
          <p:nvPr/>
        </p:nvSpPr>
        <p:spPr>
          <a:xfrm>
            <a:off x="1025150" y="5580382"/>
            <a:ext cx="1528867" cy="265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CDBDC4-D142-9838-5E51-3CB8F55ECCD4}"/>
              </a:ext>
            </a:extLst>
          </p:cNvPr>
          <p:cNvCxnSpPr/>
          <p:nvPr/>
        </p:nvCxnSpPr>
        <p:spPr>
          <a:xfrm flipH="1">
            <a:off x="1608477" y="4533988"/>
            <a:ext cx="1156615" cy="1016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33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21FF-7A05-3DEB-949C-C55084895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4" y="649968"/>
            <a:ext cx="10863942" cy="5570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alibri"/>
                <a:ea typeface="Calibri"/>
                <a:cs typeface="Calibri"/>
              </a:rPr>
              <a:t>step2.Payment Processing 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000" b="1" dirty="0">
                <a:latin typeface="Calibri"/>
                <a:ea typeface="Calibri"/>
                <a:cs typeface="Calibri"/>
              </a:rPr>
              <a:t>Create Bank, branch and bank account.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 sz="2000" b="1" dirty="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alibri"/>
                <a:ea typeface="Calibri"/>
                <a:cs typeface="Calibri"/>
              </a:rPr>
              <a:t>Payment Batches</a:t>
            </a:r>
            <a:r>
              <a:rPr lang="en-US" sz="2000" dirty="0">
                <a:latin typeface="Calibri"/>
                <a:ea typeface="Calibri"/>
                <a:cs typeface="Calibri"/>
              </a:rPr>
              <a:t>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000" dirty="0">
                <a:latin typeface="Calibri"/>
                <a:ea typeface="Calibri"/>
                <a:cs typeface="Calibri"/>
              </a:rPr>
              <a:t>Create payments for your created invoices.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000" dirty="0">
                <a:latin typeface="Calibri"/>
                <a:ea typeface="Calibri"/>
                <a:cs typeface="Calibri"/>
              </a:rPr>
              <a:t>Show all accounting entries for each payment 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 sz="2000" dirty="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+mn-lt"/>
                <a:cs typeface="+mn-lt"/>
              </a:rPr>
              <a:t> </a:t>
            </a:r>
            <a:r>
              <a:rPr lang="en-US" sz="2000" b="1" dirty="0">
                <a:latin typeface="Calibri"/>
                <a:ea typeface="+mn-lt"/>
                <a:cs typeface="+mn-lt"/>
              </a:rPr>
              <a:t>Handle Prepayments and Advances</a:t>
            </a:r>
            <a:r>
              <a:rPr lang="en-US" sz="2000" dirty="0">
                <a:latin typeface="Calibri"/>
                <a:ea typeface="+mn-lt"/>
                <a:cs typeface="+mn-lt"/>
              </a:rPr>
              <a:t>: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+mn-lt"/>
                <a:cs typeface="+mn-lt"/>
              </a:rPr>
              <a:t>Create prepayment invoices cycle prepayments and advances with payment and apply.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+mn-lt"/>
                <a:cs typeface="+mn-lt"/>
              </a:rPr>
              <a:t>Show all accounting entries for each invoice.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endParaRPr lang="en-US" sz="2000" dirty="0">
              <a:latin typeface="Calibri"/>
              <a:ea typeface="+mn-lt"/>
              <a:cs typeface="+mn-lt"/>
            </a:endParaRPr>
          </a:p>
          <a:p>
            <a:r>
              <a:rPr lang="en-US" sz="2000" dirty="0">
                <a:latin typeface="Calibri"/>
                <a:ea typeface="+mn-lt"/>
                <a:cs typeface="+mn-lt"/>
              </a:rPr>
              <a:t> </a:t>
            </a:r>
            <a:r>
              <a:rPr lang="en-US" sz="2000" b="1" dirty="0">
                <a:latin typeface="Calibri"/>
                <a:ea typeface="+mn-lt"/>
                <a:cs typeface="+mn-lt"/>
              </a:rPr>
              <a:t>Void Payments: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+mn-lt"/>
                <a:cs typeface="+mn-lt"/>
              </a:rPr>
              <a:t>Process voids for incorrectly issued payments.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+mn-lt"/>
                <a:cs typeface="+mn-lt"/>
              </a:rPr>
              <a:t>Show all accounting entries for each invoice. 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endParaRPr lang="en-US" sz="20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338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7339FE-DFBB-C31A-DE89-954C3F9C0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836" y="1541145"/>
            <a:ext cx="5538967" cy="3589338"/>
          </a:xfr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F3D59-CA95-28FF-33EB-C084A7BE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142" y="1536700"/>
            <a:ext cx="5553075" cy="358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08C738-DFCF-BCEC-D6A1-1ADCC87F7794}"/>
              </a:ext>
            </a:extLst>
          </p:cNvPr>
          <p:cNvSpPr txBox="1"/>
          <p:nvPr/>
        </p:nvSpPr>
        <p:spPr>
          <a:xfrm>
            <a:off x="554657" y="443609"/>
            <a:ext cx="96316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Open lines &gt; choose item &gt; enter amount &gt; press  all distributions to view the distribution set applied to the supplier</a:t>
            </a:r>
            <a:r>
              <a:rPr lang="en-GB" sz="2000" dirty="0"/>
              <a:t>&gt; close the tab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D588F-320D-90DB-3754-57D6A722EF2A}"/>
              </a:ext>
            </a:extLst>
          </p:cNvPr>
          <p:cNvCxnSpPr/>
          <p:nvPr/>
        </p:nvCxnSpPr>
        <p:spPr>
          <a:xfrm flipH="1">
            <a:off x="1794404" y="2597982"/>
            <a:ext cx="862280" cy="4565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97A9A58-354A-00DD-1B78-93DFAB52E76E}"/>
              </a:ext>
            </a:extLst>
          </p:cNvPr>
          <p:cNvSpPr/>
          <p:nvPr/>
        </p:nvSpPr>
        <p:spPr>
          <a:xfrm>
            <a:off x="827879" y="3684067"/>
            <a:ext cx="5077665" cy="151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93960-6942-A324-5C45-CF19460230EF}"/>
              </a:ext>
            </a:extLst>
          </p:cNvPr>
          <p:cNvSpPr/>
          <p:nvPr/>
        </p:nvSpPr>
        <p:spPr>
          <a:xfrm>
            <a:off x="6578438" y="2434387"/>
            <a:ext cx="3391105" cy="365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CA64B7-22EC-43BD-9DFE-0CD1E8891660}"/>
              </a:ext>
            </a:extLst>
          </p:cNvPr>
          <p:cNvSpPr/>
          <p:nvPr/>
        </p:nvSpPr>
        <p:spPr>
          <a:xfrm flipV="1">
            <a:off x="5166198" y="4821365"/>
            <a:ext cx="922225" cy="305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199865-0847-D5F5-C1D7-1BD193F9AA75}"/>
              </a:ext>
            </a:extLst>
          </p:cNvPr>
          <p:cNvCxnSpPr>
            <a:cxnSpLocks/>
          </p:cNvCxnSpPr>
          <p:nvPr/>
        </p:nvCxnSpPr>
        <p:spPr>
          <a:xfrm flipH="1">
            <a:off x="5716164" y="4243902"/>
            <a:ext cx="537160" cy="537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279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9D50-2FC5-173A-71C0-D5DB9B39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98" y="-11809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Do the same process with all the unposted journals</a:t>
            </a:r>
          </a:p>
        </p:txBody>
      </p:sp>
      <p:pic>
        <p:nvPicPr>
          <p:cNvPr id="5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79785F-7F34-3739-5598-F5AAF9F55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573" y="942820"/>
            <a:ext cx="8074560" cy="5104045"/>
          </a:xfrm>
        </p:spPr>
      </p:pic>
    </p:spTree>
    <p:extLst>
      <p:ext uri="{BB962C8B-B14F-4D97-AF65-F5344CB8AC3E}">
        <p14:creationId xmlns:p14="http://schemas.microsoft.com/office/powerpoint/2010/main" val="45663050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56E9-9273-1CAD-8611-32EC3F19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517" y="27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Click on view &gt; request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4D641E-C88E-097A-BFDC-AE5423814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066" y="961406"/>
            <a:ext cx="8339940" cy="551292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8DC4F5-3D12-0FB8-162D-FD518C1711B7}"/>
              </a:ext>
            </a:extLst>
          </p:cNvPr>
          <p:cNvSpPr/>
          <p:nvPr/>
        </p:nvSpPr>
        <p:spPr>
          <a:xfrm>
            <a:off x="1043735" y="1426552"/>
            <a:ext cx="989892" cy="1891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CEC0F0-DC58-4C56-D956-71394CC3DFB7}"/>
              </a:ext>
            </a:extLst>
          </p:cNvPr>
          <p:cNvCxnSpPr/>
          <p:nvPr/>
        </p:nvCxnSpPr>
        <p:spPr>
          <a:xfrm flipH="1">
            <a:off x="1338989" y="844794"/>
            <a:ext cx="1249541" cy="450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8A441A-AA17-BBA6-2FDC-0F7F3A78A122}"/>
              </a:ext>
            </a:extLst>
          </p:cNvPr>
          <p:cNvCxnSpPr/>
          <p:nvPr/>
        </p:nvCxnSpPr>
        <p:spPr>
          <a:xfrm flipH="1">
            <a:off x="1602902" y="2707047"/>
            <a:ext cx="1305298" cy="552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5844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800D-A211-C9E4-43E3-6F463EC9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95" y="-136680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Click on submit a new request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332E49-56C7-7A12-64D0-545D6488F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770" y="877771"/>
            <a:ext cx="7537704" cy="578241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680B47-B368-0703-E3E7-3A910339DBB9}"/>
              </a:ext>
            </a:extLst>
          </p:cNvPr>
          <p:cNvSpPr/>
          <p:nvPr/>
        </p:nvSpPr>
        <p:spPr>
          <a:xfrm>
            <a:off x="792833" y="6221577"/>
            <a:ext cx="1909867" cy="349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2332B-EB61-DAB1-59CA-A908E87EC60A}"/>
              </a:ext>
            </a:extLst>
          </p:cNvPr>
          <p:cNvCxnSpPr/>
          <p:nvPr/>
        </p:nvCxnSpPr>
        <p:spPr>
          <a:xfrm>
            <a:off x="943726" y="5110135"/>
            <a:ext cx="1092215" cy="1081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0006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ED28-BC84-4747-B5DE-0566FE1A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4380" cy="134414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Enter the name " trial balance" &gt; enter values of the fields in the square &gt; choose the period " nov-16" &gt; choose "</a:t>
            </a:r>
            <a:r>
              <a:rPr lang="en-US" sz="2000" err="1">
                <a:latin typeface="Calibri"/>
                <a:ea typeface="Calibri"/>
                <a:cs typeface="Calibri"/>
              </a:rPr>
              <a:t>ptd</a:t>
            </a:r>
            <a:r>
              <a:rPr lang="en-US" sz="2000" dirty="0">
                <a:latin typeface="Calibri"/>
                <a:ea typeface="Calibri"/>
                <a:cs typeface="Calibri"/>
              </a:rPr>
              <a:t>(period to date)" &gt; click ok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BD868A-904D-8B51-A89D-05D6ECBD7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819" y="1565430"/>
            <a:ext cx="8296704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D6F525-E64B-F54E-DAD9-05DB52850D16}"/>
              </a:ext>
            </a:extLst>
          </p:cNvPr>
          <p:cNvSpPr/>
          <p:nvPr/>
        </p:nvSpPr>
        <p:spPr>
          <a:xfrm flipV="1">
            <a:off x="1712809" y="2286696"/>
            <a:ext cx="4233036" cy="217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9A239-C5A2-3D22-91B1-33A130BA9FC1}"/>
              </a:ext>
            </a:extLst>
          </p:cNvPr>
          <p:cNvSpPr/>
          <p:nvPr/>
        </p:nvSpPr>
        <p:spPr>
          <a:xfrm>
            <a:off x="4714346" y="3312967"/>
            <a:ext cx="2625403" cy="888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845E6-B286-2A22-425C-BEA3BD04301B}"/>
              </a:ext>
            </a:extLst>
          </p:cNvPr>
          <p:cNvSpPr/>
          <p:nvPr/>
        </p:nvSpPr>
        <p:spPr>
          <a:xfrm>
            <a:off x="4714346" y="4502431"/>
            <a:ext cx="1761185" cy="367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79DB94-31B5-FCEA-F019-BBD9D1E9B4F2}"/>
              </a:ext>
            </a:extLst>
          </p:cNvPr>
          <p:cNvCxnSpPr/>
          <p:nvPr/>
        </p:nvCxnSpPr>
        <p:spPr>
          <a:xfrm flipH="1" flipV="1">
            <a:off x="7379233" y="3710941"/>
            <a:ext cx="2225272" cy="52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17910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E1E01-F1B7-006C-5F76-43FAA109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83" y="-71631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Click submit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108B39-8F56-DD3E-4E52-4EE762192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552" y="942820"/>
            <a:ext cx="7666432" cy="552221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39D0AA-92E3-C5A8-AA3F-982154985475}"/>
              </a:ext>
            </a:extLst>
          </p:cNvPr>
          <p:cNvSpPr/>
          <p:nvPr/>
        </p:nvSpPr>
        <p:spPr>
          <a:xfrm>
            <a:off x="5048882" y="5691894"/>
            <a:ext cx="1324428" cy="339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C04469-249F-4700-643A-D9A120414FDF}"/>
              </a:ext>
            </a:extLst>
          </p:cNvPr>
          <p:cNvCxnSpPr/>
          <p:nvPr/>
        </p:nvCxnSpPr>
        <p:spPr>
          <a:xfrm flipH="1">
            <a:off x="5743721" y="4050770"/>
            <a:ext cx="1574785" cy="1611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9343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2C4CCE-39ED-BBE2-9367-CE5BDA76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39" y="738381"/>
            <a:ext cx="8795282" cy="5800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85EE0-87B3-53FF-707F-FC3316C640EB}"/>
              </a:ext>
            </a:extLst>
          </p:cNvPr>
          <p:cNvSpPr txBox="1"/>
          <p:nvPr/>
        </p:nvSpPr>
        <p:spPr>
          <a:xfrm>
            <a:off x="302213" y="22105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Click on view &gt; requests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6C334-2164-CF03-8707-677DD7C9D70C}"/>
              </a:ext>
            </a:extLst>
          </p:cNvPr>
          <p:cNvSpPr/>
          <p:nvPr/>
        </p:nvSpPr>
        <p:spPr>
          <a:xfrm>
            <a:off x="969394" y="3024894"/>
            <a:ext cx="1064232" cy="218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7390D5-9789-2D18-9604-E9A7BE23B98B}"/>
              </a:ext>
            </a:extLst>
          </p:cNvPr>
          <p:cNvCxnSpPr/>
          <p:nvPr/>
        </p:nvCxnSpPr>
        <p:spPr>
          <a:xfrm flipH="1">
            <a:off x="1246062" y="668232"/>
            <a:ext cx="1900028" cy="431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710E9B-9470-90AD-F51A-381F5EBB363C}"/>
              </a:ext>
            </a:extLst>
          </p:cNvPr>
          <p:cNvCxnSpPr/>
          <p:nvPr/>
        </p:nvCxnSpPr>
        <p:spPr>
          <a:xfrm flipH="1">
            <a:off x="1900267" y="2586243"/>
            <a:ext cx="1918614" cy="496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86329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3475-CCB4-A98C-89AF-0DAF3C8A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8" y="-266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Choose the request "trial balance" &gt; click view output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A6DD1-FBC3-7C75-B5B9-3AB99E65B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658" y="608284"/>
            <a:ext cx="7650391" cy="602402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4907C6-60B4-F364-53FE-F5A9D55342A3}"/>
              </a:ext>
            </a:extLst>
          </p:cNvPr>
          <p:cNvSpPr/>
          <p:nvPr/>
        </p:nvSpPr>
        <p:spPr>
          <a:xfrm>
            <a:off x="1025150" y="2773992"/>
            <a:ext cx="7160232" cy="23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3B9DC-5975-422B-81B3-1779479CA969}"/>
              </a:ext>
            </a:extLst>
          </p:cNvPr>
          <p:cNvSpPr/>
          <p:nvPr/>
        </p:nvSpPr>
        <p:spPr>
          <a:xfrm>
            <a:off x="6647224" y="5459577"/>
            <a:ext cx="1538159" cy="274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61EE1B-11A2-0701-4F28-EDCC92396FF0}"/>
              </a:ext>
            </a:extLst>
          </p:cNvPr>
          <p:cNvCxnSpPr/>
          <p:nvPr/>
        </p:nvCxnSpPr>
        <p:spPr>
          <a:xfrm flipH="1">
            <a:off x="7899623" y="1932037"/>
            <a:ext cx="1165907" cy="812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22D835-1F66-BF6A-6868-A5C146B6D819}"/>
              </a:ext>
            </a:extLst>
          </p:cNvPr>
          <p:cNvCxnSpPr/>
          <p:nvPr/>
        </p:nvCxnSpPr>
        <p:spPr>
          <a:xfrm flipH="1">
            <a:off x="7611550" y="4180868"/>
            <a:ext cx="1546907" cy="1249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57648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AB46-64CD-9D07-B92B-4A120B9E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97760" y="192405"/>
            <a:ext cx="10896600" cy="8330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The trial balance account appear as shown:</a:t>
            </a:r>
          </a:p>
        </p:txBody>
      </p:sp>
      <p:pic>
        <p:nvPicPr>
          <p:cNvPr id="4" name="Content Placeholder 3" descr="A screenshot of a document&#10;&#10;AI-generated content may be incorrect.">
            <a:extLst>
              <a:ext uri="{FF2B5EF4-FFF2-40B4-BE49-F238E27FC236}">
                <a16:creationId xmlns:a16="http://schemas.microsoft.com/office/drawing/2014/main" id="{DB13E344-11AB-3633-B603-542D8C594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31" y="1026454"/>
            <a:ext cx="10683667" cy="5605850"/>
          </a:xfrm>
        </p:spPr>
      </p:pic>
    </p:spTree>
    <p:extLst>
      <p:ext uri="{BB962C8B-B14F-4D97-AF65-F5344CB8AC3E}">
        <p14:creationId xmlns:p14="http://schemas.microsoft.com/office/powerpoint/2010/main" val="23184154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6E6DE0-7871-9553-A07F-348F04599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696" y="329503"/>
            <a:ext cx="11235972" cy="5931094"/>
          </a:xfrm>
        </p:spPr>
      </p:pic>
    </p:spTree>
    <p:extLst>
      <p:ext uri="{BB962C8B-B14F-4D97-AF65-F5344CB8AC3E}">
        <p14:creationId xmlns:p14="http://schemas.microsoft.com/office/powerpoint/2010/main" val="66234889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307F611-B864-EF9D-6BC5-F3F97A64D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482" y="571113"/>
            <a:ext cx="10806400" cy="5717362"/>
          </a:xfrm>
        </p:spPr>
      </p:pic>
    </p:spTree>
    <p:extLst>
      <p:ext uri="{BB962C8B-B14F-4D97-AF65-F5344CB8AC3E}">
        <p14:creationId xmlns:p14="http://schemas.microsoft.com/office/powerpoint/2010/main" val="20303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AF6E63-50F3-BDE0-E455-93CF7B1E3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805" y="921385"/>
            <a:ext cx="674647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A61B54-53C9-6FEB-B768-321EC4F5C57A}"/>
              </a:ext>
            </a:extLst>
          </p:cNvPr>
          <p:cNvSpPr txBox="1"/>
          <p:nvPr/>
        </p:nvSpPr>
        <p:spPr>
          <a:xfrm>
            <a:off x="641623" y="326733"/>
            <a:ext cx="9278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 dirty="0"/>
              <a:t>Open lines &gt; </a:t>
            </a:r>
            <a:r>
              <a:rPr lang="en-US" sz="2000" dirty="0"/>
              <a:t>Enter the withholding tax group name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133B2-9717-2B8E-DFD7-F9DF79519A2B}"/>
              </a:ext>
            </a:extLst>
          </p:cNvPr>
          <p:cNvSpPr/>
          <p:nvPr/>
        </p:nvSpPr>
        <p:spPr>
          <a:xfrm>
            <a:off x="5533753" y="3418266"/>
            <a:ext cx="978904" cy="31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3440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F3E0C3-3046-34C2-408F-908467F19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75" y="255162"/>
            <a:ext cx="12053049" cy="6116947"/>
          </a:xfrm>
        </p:spPr>
      </p:pic>
    </p:spTree>
    <p:extLst>
      <p:ext uri="{BB962C8B-B14F-4D97-AF65-F5344CB8AC3E}">
        <p14:creationId xmlns:p14="http://schemas.microsoft.com/office/powerpoint/2010/main" val="26680470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D70B835-1314-6A78-C344-C639CCE2D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2" y="945607"/>
            <a:ext cx="11593551" cy="4401520"/>
          </a:xfrm>
        </p:spPr>
      </p:pic>
    </p:spTree>
    <p:extLst>
      <p:ext uri="{BB962C8B-B14F-4D97-AF65-F5344CB8AC3E}">
        <p14:creationId xmlns:p14="http://schemas.microsoft.com/office/powerpoint/2010/main" val="170631023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document&#10;&#10;AI-generated content may be incorrect.">
            <a:extLst>
              <a:ext uri="{FF2B5EF4-FFF2-40B4-BE49-F238E27FC236}">
                <a16:creationId xmlns:a16="http://schemas.microsoft.com/office/drawing/2014/main" id="{F0C1F978-94BA-9DD9-5018-E02D74803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298" y="202100"/>
            <a:ext cx="10515600" cy="3026387"/>
          </a:xfrm>
        </p:spPr>
      </p:pic>
      <p:pic>
        <p:nvPicPr>
          <p:cNvPr id="5" name="Picture 4" descr="A screenshot of a document&#10;&#10;AI-generated content may be incorrect.">
            <a:extLst>
              <a:ext uri="{FF2B5EF4-FFF2-40B4-BE49-F238E27FC236}">
                <a16:creationId xmlns:a16="http://schemas.microsoft.com/office/drawing/2014/main" id="{0F864A83-29AF-9E09-DF2D-3AF924445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8" y="3220689"/>
            <a:ext cx="11355659" cy="35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8950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290A-4965-E213-5714-95311DD7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5278"/>
            <a:ext cx="10972800" cy="1143000"/>
          </a:xfrm>
        </p:spPr>
        <p:txBody>
          <a:bodyPr/>
          <a:lstStyle/>
          <a:p>
            <a:r>
              <a:rPr lang="en-US" sz="6000" dirty="0">
                <a:ea typeface="Calibri"/>
                <a:cs typeface="Calibri"/>
              </a:rPr>
              <a:t>Extra tasks (</a:t>
            </a:r>
            <a:r>
              <a:rPr lang="en-US" sz="6000" dirty="0" err="1">
                <a:ea typeface="Calibri"/>
                <a:cs typeface="Calibri"/>
              </a:rPr>
              <a:t>gl</a:t>
            </a:r>
            <a:r>
              <a:rPr lang="en-US" sz="6000" dirty="0">
                <a:ea typeface="Calibri"/>
                <a:cs typeface="Calibri"/>
              </a:rPr>
              <a:t>)</a:t>
            </a:r>
            <a:endParaRPr lang="en-US" sz="6000" dirty="0" err="1"/>
          </a:p>
        </p:txBody>
      </p:sp>
    </p:spTree>
    <p:extLst>
      <p:ext uri="{BB962C8B-B14F-4D97-AF65-F5344CB8AC3E}">
        <p14:creationId xmlns:p14="http://schemas.microsoft.com/office/powerpoint/2010/main" val="349984789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journal entries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ight Arrow 4"/>
          <p:cNvSpPr/>
          <p:nvPr/>
        </p:nvSpPr>
        <p:spPr>
          <a:xfrm>
            <a:off x="695400" y="2780928"/>
            <a:ext cx="1728192" cy="720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5823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new journal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Down Arrow 4"/>
          <p:cNvSpPr/>
          <p:nvPr/>
        </p:nvSpPr>
        <p:spPr>
          <a:xfrm>
            <a:off x="5591944" y="3789040"/>
            <a:ext cx="144016" cy="79208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4127445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Add journal and add Account line1 debit &amp; line2 credit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62357941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Tow way post</a:t>
            </a:r>
            <a:br>
              <a:rPr lang="en-GB" dirty="0"/>
            </a:br>
            <a:r>
              <a:rPr lang="en-GB" dirty="0"/>
              <a:t>Click post in journal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1484785"/>
            <a:ext cx="8050085" cy="4525963"/>
          </a:xfrm>
        </p:spPr>
      </p:pic>
      <p:sp>
        <p:nvSpPr>
          <p:cNvPr id="5" name="Right Arrow 4"/>
          <p:cNvSpPr/>
          <p:nvPr/>
        </p:nvSpPr>
        <p:spPr>
          <a:xfrm>
            <a:off x="551384" y="5373216"/>
            <a:ext cx="1800200" cy="1440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55640" y="1340768"/>
            <a:ext cx="2664296" cy="40324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ame 9"/>
          <p:cNvSpPr/>
          <p:nvPr/>
        </p:nvSpPr>
        <p:spPr>
          <a:xfrm>
            <a:off x="2387588" y="5229201"/>
            <a:ext cx="828092" cy="288032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9A280-BDE1-3955-8FA4-6866B7E72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19" y="3706372"/>
            <a:ext cx="780493" cy="12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6653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post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2927648" y="980728"/>
            <a:ext cx="3024336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ame 7"/>
          <p:cNvSpPr/>
          <p:nvPr/>
        </p:nvSpPr>
        <p:spPr>
          <a:xfrm>
            <a:off x="2567608" y="2996952"/>
            <a:ext cx="360040" cy="216024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6682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way reverse</a:t>
            </a:r>
            <a:br>
              <a:rPr lang="en-GB" dirty="0"/>
            </a:br>
            <a:r>
              <a:rPr lang="en-GB" dirty="0"/>
              <a:t>Reverse Switch Dr/Cr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1640707"/>
            <a:ext cx="8050085" cy="4525963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5591944" y="1196752"/>
            <a:ext cx="1584176" cy="1656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78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871A-D170-4EE1-9D84-AB8A8309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40005"/>
            <a:ext cx="10515600" cy="1325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 Press Actions 1 &gt; choose  validate &gt; click ok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E90AF8-3962-6131-D60D-10B55009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26" y="1056640"/>
            <a:ext cx="7834187" cy="52730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785028-B97C-1FC9-7A1B-783D86BCE89C}"/>
              </a:ext>
            </a:extLst>
          </p:cNvPr>
          <p:cNvCxnSpPr/>
          <p:nvPr/>
        </p:nvCxnSpPr>
        <p:spPr>
          <a:xfrm flipH="1">
            <a:off x="2912004" y="1632782"/>
            <a:ext cx="862280" cy="4565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CD6A52-6526-56E2-E48C-825FAA3F1E99}"/>
              </a:ext>
            </a:extLst>
          </p:cNvPr>
          <p:cNvSpPr/>
          <p:nvPr/>
        </p:nvSpPr>
        <p:spPr>
          <a:xfrm>
            <a:off x="3798089" y="5597597"/>
            <a:ext cx="810444" cy="266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DC76A9-2952-F5D0-76B1-3FD65A4DB086}"/>
              </a:ext>
            </a:extLst>
          </p:cNvPr>
          <p:cNvCxnSpPr/>
          <p:nvPr/>
        </p:nvCxnSpPr>
        <p:spPr>
          <a:xfrm>
            <a:off x="528174" y="4516978"/>
            <a:ext cx="609110" cy="1327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6026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 1 the debit become credit</a:t>
            </a:r>
            <a:br>
              <a:rPr lang="en-GB" dirty="0"/>
            </a:br>
            <a:r>
              <a:rPr lang="en-GB" dirty="0"/>
              <a:t>Line 2 the credit become debit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4655840" y="1196752"/>
            <a:ext cx="1152128" cy="2880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87688" y="548680"/>
            <a:ext cx="1944216" cy="3384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42068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Reverse change 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3" y="1772817"/>
            <a:ext cx="8050085" cy="4525963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6384032" y="908720"/>
            <a:ext cx="936104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37590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1 &amp; Line 2 become negative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5417129" y="955964"/>
            <a:ext cx="1" cy="2977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19736" y="908720"/>
            <a:ext cx="720080" cy="30243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72915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auto copy batch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  <p:cxnSp>
        <p:nvCxnSpPr>
          <p:cNvPr id="14" name="Straight Arrow Connector 13"/>
          <p:cNvCxnSpPr/>
          <p:nvPr/>
        </p:nvCxnSpPr>
        <p:spPr>
          <a:xfrm flipH="1">
            <a:off x="3935760" y="980728"/>
            <a:ext cx="1296144" cy="43924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62711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Research source auto copy period Aug-16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6096000" y="620688"/>
            <a:ext cx="2592288" cy="2520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439817" y="568036"/>
            <a:ext cx="769493" cy="2572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03408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review journal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1556793"/>
            <a:ext cx="8050085" cy="4525963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3172692" y="980728"/>
            <a:ext cx="3067325" cy="4090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9558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Become auto copy batch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89771250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Create Recurring journals</a:t>
            </a:r>
            <a:br>
              <a:rPr lang="en-GB" dirty="0"/>
            </a:br>
            <a:r>
              <a:rPr lang="en-GB" dirty="0"/>
              <a:t>Click journals &amp; Recurring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3935760" y="1124744"/>
            <a:ext cx="3384376" cy="2448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92573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 Recurring batch &amp; journal entry</a:t>
            </a:r>
            <a:br>
              <a:rPr lang="en-GB" dirty="0"/>
            </a:br>
            <a:r>
              <a:rPr lang="en-GB" dirty="0"/>
              <a:t>Click Lines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  <p:cxnSp>
        <p:nvCxnSpPr>
          <p:cNvPr id="9" name="Straight Arrow Connector 8"/>
          <p:cNvCxnSpPr/>
          <p:nvPr/>
        </p:nvCxnSpPr>
        <p:spPr>
          <a:xfrm flipH="1">
            <a:off x="4511824" y="1340768"/>
            <a:ext cx="2088232" cy="2808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14240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1 add Account &amp; Amount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09498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E532-AD7F-36BA-4F12-718B7639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29845"/>
            <a:ext cx="10515600" cy="1325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Add the tax amount to the invoice amount &gt; revalidate 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AED052-250C-053D-40CC-99F89EC7B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96" y="1337945"/>
            <a:ext cx="6062928" cy="3721418"/>
          </a:xfrm>
        </p:spPr>
      </p:pic>
      <p:pic>
        <p:nvPicPr>
          <p:cNvPr id="6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D4189F-02F1-5DA5-0BD5-C6A141B4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63" y="1348105"/>
            <a:ext cx="5719633" cy="371125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6A7B0-E6B9-4671-7F6B-68B768FC63C4}"/>
              </a:ext>
            </a:extLst>
          </p:cNvPr>
          <p:cNvCxnSpPr/>
          <p:nvPr/>
        </p:nvCxnSpPr>
        <p:spPr>
          <a:xfrm flipH="1">
            <a:off x="7941204" y="1399102"/>
            <a:ext cx="862280" cy="4565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3BDFFF-5C6E-645D-FE9F-BCBF4A95D56B}"/>
              </a:ext>
            </a:extLst>
          </p:cNvPr>
          <p:cNvCxnSpPr/>
          <p:nvPr/>
        </p:nvCxnSpPr>
        <p:spPr>
          <a:xfrm flipH="1">
            <a:off x="3602884" y="1673422"/>
            <a:ext cx="862280" cy="4565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6C2D9-2B7E-0F7E-40A3-C59147CA90F3}"/>
              </a:ext>
            </a:extLst>
          </p:cNvPr>
          <p:cNvSpPr/>
          <p:nvPr/>
        </p:nvSpPr>
        <p:spPr>
          <a:xfrm>
            <a:off x="3132146" y="2193882"/>
            <a:ext cx="579516" cy="16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0FD642-A499-7A20-FF41-2818F62F8485}"/>
              </a:ext>
            </a:extLst>
          </p:cNvPr>
          <p:cNvSpPr/>
          <p:nvPr/>
        </p:nvSpPr>
        <p:spPr>
          <a:xfrm>
            <a:off x="8582358" y="4649927"/>
            <a:ext cx="676102" cy="179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6531BA-962D-061E-A7B3-09289D48F3BD}"/>
              </a:ext>
            </a:extLst>
          </p:cNvPr>
          <p:cNvCxnSpPr/>
          <p:nvPr/>
        </p:nvCxnSpPr>
        <p:spPr>
          <a:xfrm>
            <a:off x="6691316" y="4031032"/>
            <a:ext cx="192588" cy="778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68765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2 add Account &amp; Amount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9334354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 1 become debit 1500</a:t>
            </a:r>
            <a:br>
              <a:rPr lang="en-GB" dirty="0"/>
            </a:br>
            <a:r>
              <a:rPr lang="en-GB" dirty="0"/>
              <a:t>Line 2 become credit 1500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4439816" y="548680"/>
            <a:ext cx="144016" cy="3312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375920" y="1196752"/>
            <a:ext cx="1296144" cy="2808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9874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Create define daily rates </a:t>
            </a:r>
            <a:br>
              <a:rPr lang="en-GB" dirty="0"/>
            </a:br>
            <a:r>
              <a:rPr lang="en-GB" dirty="0"/>
              <a:t>Click setup click currencies click rates &amp;daily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3" y="2132857"/>
            <a:ext cx="8050085" cy="4525963"/>
          </a:xfrm>
        </p:spPr>
      </p:pic>
      <p:cxnSp>
        <p:nvCxnSpPr>
          <p:cNvPr id="8" name="Straight Arrow Connector 7"/>
          <p:cNvCxnSpPr/>
          <p:nvPr/>
        </p:nvCxnSpPr>
        <p:spPr>
          <a:xfrm flipH="1">
            <a:off x="3071664" y="980728"/>
            <a:ext cx="576064" cy="32403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359696" y="980728"/>
            <a:ext cx="2376264" cy="3672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215680" y="980728"/>
            <a:ext cx="5616624" cy="3888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719736" y="1556792"/>
            <a:ext cx="2448272" cy="34563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84179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daily rates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9340293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daily rates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1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2701451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EF70103-8FD8-1023-A033-78FE5041A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578223"/>
            <a:ext cx="8128000" cy="4565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journal with daily rates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528048" y="1052736"/>
            <a:ext cx="648072" cy="1872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672064" y="908720"/>
            <a:ext cx="1440160" cy="2160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84032" y="1052736"/>
            <a:ext cx="2304256" cy="2808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382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42A039-BB4E-0122-7D6E-CF8727AE0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20358"/>
            <a:ext cx="4998720" cy="8429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sz="2000" dirty="0"/>
              <a:t>Open general &gt;  press actions1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AE3F8A-FF28-DE2F-F39C-3315D1D54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7" y="944880"/>
            <a:ext cx="8217167" cy="53543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1504B6-5050-826A-FBEB-3E86466FEEC1}"/>
              </a:ext>
            </a:extLst>
          </p:cNvPr>
          <p:cNvSpPr/>
          <p:nvPr/>
        </p:nvSpPr>
        <p:spPr>
          <a:xfrm>
            <a:off x="457596" y="5962867"/>
            <a:ext cx="1070344" cy="21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57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CFAC9-309D-3124-1B31-63965807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880" y="294005"/>
            <a:ext cx="4653280" cy="89884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ptos"/>
              </a:rPr>
              <a:t> Choose accounting &gt; final &gt; ok</a:t>
            </a:r>
            <a:endParaRPr lang="en-US" dirty="0">
              <a:latin typeface="Aptos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CAB63-9DBE-579E-45AE-88C4AFD3D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16" y="149225"/>
            <a:ext cx="4872448" cy="3121978"/>
          </a:xfr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52EEC9-3E06-8888-E35C-0A341920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3269298"/>
            <a:ext cx="4991100" cy="32861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986E066-1A7C-BCA5-817F-72E8CB7540FE}"/>
              </a:ext>
            </a:extLst>
          </p:cNvPr>
          <p:cNvSpPr txBox="1">
            <a:spLocks/>
          </p:cNvSpPr>
          <p:nvPr/>
        </p:nvSpPr>
        <p:spPr>
          <a:xfrm>
            <a:off x="5389880" y="3555365"/>
            <a:ext cx="5130800" cy="898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dirty="0"/>
              <a:t> Click on Reports &gt; choose view accounting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AAC20-0329-BC53-11F8-82A39EA6B382}"/>
              </a:ext>
            </a:extLst>
          </p:cNvPr>
          <p:cNvSpPr/>
          <p:nvPr/>
        </p:nvSpPr>
        <p:spPr>
          <a:xfrm>
            <a:off x="5402916" y="315978"/>
            <a:ext cx="5426837" cy="7857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6F5200-D2AC-B9B5-900B-094E7ED5D699}"/>
              </a:ext>
            </a:extLst>
          </p:cNvPr>
          <p:cNvSpPr/>
          <p:nvPr/>
        </p:nvSpPr>
        <p:spPr>
          <a:xfrm>
            <a:off x="5402915" y="3577338"/>
            <a:ext cx="5426837" cy="8568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FFE354-B090-362C-44F9-B206D58FD494}"/>
              </a:ext>
            </a:extLst>
          </p:cNvPr>
          <p:cNvCxnSpPr/>
          <p:nvPr/>
        </p:nvCxnSpPr>
        <p:spPr>
          <a:xfrm flipH="1">
            <a:off x="1895382" y="1150286"/>
            <a:ext cx="1088156" cy="373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A99B6D-CC38-B93F-02AC-6C75B6C8C6BB}"/>
              </a:ext>
            </a:extLst>
          </p:cNvPr>
          <p:cNvCxnSpPr>
            <a:cxnSpLocks/>
          </p:cNvCxnSpPr>
          <p:nvPr/>
        </p:nvCxnSpPr>
        <p:spPr>
          <a:xfrm flipH="1">
            <a:off x="2129061" y="784526"/>
            <a:ext cx="1006876" cy="485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1535F-4990-1D0A-35C6-49F1C6AD6560}"/>
              </a:ext>
            </a:extLst>
          </p:cNvPr>
          <p:cNvSpPr/>
          <p:nvPr/>
        </p:nvSpPr>
        <p:spPr>
          <a:xfrm>
            <a:off x="1005106" y="3285453"/>
            <a:ext cx="863448" cy="828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B42264-2041-0879-CB67-599B59D742DF}"/>
              </a:ext>
            </a:extLst>
          </p:cNvPr>
          <p:cNvSpPr/>
          <p:nvPr/>
        </p:nvSpPr>
        <p:spPr>
          <a:xfrm>
            <a:off x="2069700" y="2938974"/>
            <a:ext cx="593314" cy="137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0C4B77-C141-71DB-0B8E-3D7471B38907}"/>
              </a:ext>
            </a:extLst>
          </p:cNvPr>
          <p:cNvSpPr txBox="1">
            <a:spLocks/>
          </p:cNvSpPr>
          <p:nvPr/>
        </p:nvSpPr>
        <p:spPr>
          <a:xfrm>
            <a:off x="6032137" y="4676593"/>
            <a:ext cx="5021943" cy="167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Note </a:t>
            </a:r>
            <a:r>
              <a:rPr lang="en-US" sz="2000" dirty="0"/>
              <a:t>: the invoice turned into validated                           &amp;  became accounted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260035-92D2-08F6-77C3-672BA374C980}"/>
              </a:ext>
            </a:extLst>
          </p:cNvPr>
          <p:cNvSpPr/>
          <p:nvPr/>
        </p:nvSpPr>
        <p:spPr>
          <a:xfrm>
            <a:off x="5936315" y="5090452"/>
            <a:ext cx="4784580" cy="80242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FD709C-81DA-A88D-8DDC-ED8AA2E2D17E}"/>
              </a:ext>
            </a:extLst>
          </p:cNvPr>
          <p:cNvCxnSpPr>
            <a:cxnSpLocks/>
          </p:cNvCxnSpPr>
          <p:nvPr/>
        </p:nvCxnSpPr>
        <p:spPr>
          <a:xfrm flipH="1" flipV="1">
            <a:off x="5089974" y="5177822"/>
            <a:ext cx="810934" cy="2984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F023501-572B-0CD5-2368-A3324CD932B9}"/>
              </a:ext>
            </a:extLst>
          </p:cNvPr>
          <p:cNvSpPr/>
          <p:nvPr/>
        </p:nvSpPr>
        <p:spPr>
          <a:xfrm flipV="1">
            <a:off x="3650334" y="4930383"/>
            <a:ext cx="1396847" cy="358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10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9B8C-5D59-B144-F427-B4D63372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324485"/>
            <a:ext cx="10241280" cy="70580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ptos"/>
              </a:rPr>
              <a:t>Invoice entries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9516A5-176B-8081-34E3-CD4B8A0B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2248218"/>
            <a:ext cx="7990205" cy="39566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FDF3B1-326F-D312-CA54-F916CE3A5163}"/>
              </a:ext>
            </a:extLst>
          </p:cNvPr>
          <p:cNvSpPr/>
          <p:nvPr/>
        </p:nvSpPr>
        <p:spPr>
          <a:xfrm>
            <a:off x="5252357" y="4041502"/>
            <a:ext cx="728980" cy="1624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E8EE6-E279-D08A-3ED5-69D89519EE79}"/>
              </a:ext>
            </a:extLst>
          </p:cNvPr>
          <p:cNvSpPr txBox="1"/>
          <p:nvPr/>
        </p:nvSpPr>
        <p:spPr>
          <a:xfrm>
            <a:off x="1178560" y="914400"/>
            <a:ext cx="32918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dr expense ​</a:t>
            </a:r>
            <a:br>
              <a:rPr lang="en-US" dirty="0"/>
            </a:br>
            <a:r>
              <a:rPr lang="en-US" dirty="0"/>
              <a:t>                  </a:t>
            </a:r>
            <a:r>
              <a:rPr lang="en-US" dirty="0" err="1"/>
              <a:t>cr</a:t>
            </a:r>
            <a:r>
              <a:rPr lang="en-US" dirty="0"/>
              <a:t> withholding tax​</a:t>
            </a:r>
            <a:br>
              <a:rPr lang="en-US" dirty="0"/>
            </a:br>
            <a:r>
              <a:rPr lang="en-US" dirty="0"/>
              <a:t>                  </a:t>
            </a:r>
            <a:r>
              <a:rPr lang="en-US" dirty="0" err="1"/>
              <a:t>cr</a:t>
            </a:r>
            <a:r>
              <a:rPr lang="en-US" dirty="0"/>
              <a:t> liabilities​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75EAE-47B6-0703-3018-4E6235831696}"/>
              </a:ext>
            </a:extLst>
          </p:cNvPr>
          <p:cNvSpPr/>
          <p:nvPr/>
        </p:nvSpPr>
        <p:spPr>
          <a:xfrm>
            <a:off x="927100" y="914400"/>
            <a:ext cx="3152140" cy="105918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58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9013-95B0-B0C0-19F9-159456F8E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4F7B47-FDDD-A2A6-9810-98E9EDADBBD1}"/>
              </a:ext>
            </a:extLst>
          </p:cNvPr>
          <p:cNvSpPr txBox="1"/>
          <p:nvPr/>
        </p:nvSpPr>
        <p:spPr>
          <a:xfrm>
            <a:off x="970245" y="700731"/>
            <a:ext cx="9022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open the payables module&gt; invoices &gt; entry &gt; invoices &gt; open</a:t>
            </a:r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D9EEC4-2D31-A0A0-DCC9-B9BF8C874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72" y="1516698"/>
            <a:ext cx="6327775" cy="45358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FC613B-8F87-BB32-BAD7-BC6F4C4491CF}"/>
              </a:ext>
            </a:extLst>
          </p:cNvPr>
          <p:cNvCxnSpPr/>
          <p:nvPr/>
        </p:nvCxnSpPr>
        <p:spPr>
          <a:xfrm flipH="1">
            <a:off x="2076303" y="2808200"/>
            <a:ext cx="1198300" cy="704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497DEC-0965-9647-B569-C3CD99BCE971}"/>
              </a:ext>
            </a:extLst>
          </p:cNvPr>
          <p:cNvCxnSpPr>
            <a:cxnSpLocks/>
          </p:cNvCxnSpPr>
          <p:nvPr/>
        </p:nvCxnSpPr>
        <p:spPr>
          <a:xfrm flipH="1">
            <a:off x="2177902" y="2493240"/>
            <a:ext cx="893500" cy="1008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CB9704-951F-F057-65E3-3A31A58280E2}"/>
              </a:ext>
            </a:extLst>
          </p:cNvPr>
          <p:cNvCxnSpPr>
            <a:cxnSpLocks/>
          </p:cNvCxnSpPr>
          <p:nvPr/>
        </p:nvCxnSpPr>
        <p:spPr>
          <a:xfrm flipH="1">
            <a:off x="2503022" y="3092680"/>
            <a:ext cx="1188140" cy="1516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342297D-94DD-D888-0406-13F3E07279E6}"/>
              </a:ext>
            </a:extLst>
          </p:cNvPr>
          <p:cNvSpPr/>
          <p:nvPr/>
        </p:nvSpPr>
        <p:spPr>
          <a:xfrm>
            <a:off x="5774106" y="5460863"/>
            <a:ext cx="1144887" cy="396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CC0DE6-5CBA-029A-35C1-20BF9043A337}"/>
              </a:ext>
            </a:extLst>
          </p:cNvPr>
          <p:cNvSpPr txBox="1"/>
          <p:nvPr/>
        </p:nvSpPr>
        <p:spPr>
          <a:xfrm>
            <a:off x="699935" y="23511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b) debit memo</a:t>
            </a:r>
          </a:p>
        </p:txBody>
      </p:sp>
    </p:spTree>
    <p:extLst>
      <p:ext uri="{BB962C8B-B14F-4D97-AF65-F5344CB8AC3E}">
        <p14:creationId xmlns:p14="http://schemas.microsoft.com/office/powerpoint/2010/main" val="1223588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E3FC2E-9334-4C22-80AE-047330A3C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881" y="951865"/>
            <a:ext cx="9973438" cy="49507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F2414-418F-1C5F-518A-93B4F697355A}"/>
              </a:ext>
            </a:extLst>
          </p:cNvPr>
          <p:cNvSpPr txBox="1"/>
          <p:nvPr/>
        </p:nvSpPr>
        <p:spPr>
          <a:xfrm>
            <a:off x="396414" y="333810"/>
            <a:ext cx="9652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000" dirty="0"/>
              <a:t>Choose the type "debit memo" &gt;Enter supplier in the header &gt;  enter invoice  date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729D0-13FE-B460-3B67-032CE80037CF}"/>
              </a:ext>
            </a:extLst>
          </p:cNvPr>
          <p:cNvSpPr/>
          <p:nvPr/>
        </p:nvSpPr>
        <p:spPr>
          <a:xfrm>
            <a:off x="786486" y="2083498"/>
            <a:ext cx="9410238" cy="137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9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115C33-F593-D308-833E-6DDC988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17" y="931545"/>
            <a:ext cx="7756526" cy="499141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FB2F3A-7220-FC4A-26E5-EEA72354E48A}"/>
              </a:ext>
            </a:extLst>
          </p:cNvPr>
          <p:cNvSpPr txBox="1"/>
          <p:nvPr/>
        </p:nvSpPr>
        <p:spPr>
          <a:xfrm>
            <a:off x="375920" y="457200"/>
            <a:ext cx="88696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Enter </a:t>
            </a:r>
            <a:r>
              <a:rPr lang="en-US" sz="2000" dirty="0" err="1"/>
              <a:t>gl</a:t>
            </a:r>
            <a:r>
              <a:rPr lang="en-US" sz="2000" dirty="0"/>
              <a:t> date &gt; enter invoice num &gt; enter invoice amount​ by negative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1557A-2664-B187-D120-82D83C41AEAE}"/>
              </a:ext>
            </a:extLst>
          </p:cNvPr>
          <p:cNvSpPr/>
          <p:nvPr/>
        </p:nvSpPr>
        <p:spPr>
          <a:xfrm>
            <a:off x="910668" y="2083498"/>
            <a:ext cx="2800994" cy="206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4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EA8E-8CE2-14BB-7B9E-C1BF8E27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-3175"/>
            <a:ext cx="11805920" cy="60378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sz="2000" b="1" dirty="0">
                <a:latin typeface="Calibri"/>
                <a:ea typeface="+mn-lt"/>
                <a:cs typeface="+mn-lt"/>
              </a:rPr>
              <a:t>step3.Reconcile the payments from Cash Management Module.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endParaRPr lang="en-US" sz="2000" b="1" dirty="0">
              <a:latin typeface="Calibri"/>
              <a:ea typeface="+mn-lt"/>
              <a:cs typeface="+mn-lt"/>
            </a:endParaRPr>
          </a:p>
          <a:p>
            <a:r>
              <a:rPr lang="en-US" sz="2000" b="1" dirty="0">
                <a:latin typeface="Calibri"/>
                <a:ea typeface="+mn-lt"/>
                <a:cs typeface="+mn-lt"/>
              </a:rPr>
              <a:t>Reconcile the payments from Cash Management Module.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+mn-lt"/>
                <a:cs typeface="+mn-lt"/>
              </a:rPr>
              <a:t>Perform the Reconcile the payments from Cash Management Module.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+mn-lt"/>
                <a:cs typeface="+mn-lt"/>
              </a:rPr>
              <a:t>Create account for the payments after reconcile the payments from Cash Management Module. 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endParaRPr lang="en-US" sz="2000" dirty="0">
              <a:latin typeface="Calibri"/>
              <a:ea typeface="+mn-lt"/>
              <a:cs typeface="+mn-lt"/>
            </a:endParaRPr>
          </a:p>
          <a:p>
            <a:endParaRPr lang="en-US" sz="2000" dirty="0">
              <a:latin typeface="Calibri"/>
              <a:ea typeface="+mn-lt"/>
              <a:cs typeface="+mn-lt"/>
            </a:endParaRPr>
          </a:p>
          <a:p>
            <a:r>
              <a:rPr lang="en-US" sz="2000" b="1" dirty="0">
                <a:latin typeface="Calibri"/>
                <a:ea typeface="+mn-lt"/>
                <a:cs typeface="+mn-lt"/>
              </a:rPr>
              <a:t>step4.Period-End Closing and Reporting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endParaRPr lang="en-US" sz="2000" b="1" dirty="0">
              <a:latin typeface="Calibri"/>
              <a:ea typeface="+mn-lt"/>
              <a:cs typeface="+mn-lt"/>
            </a:endParaRPr>
          </a:p>
          <a:p>
            <a:r>
              <a:rPr lang="en-US" sz="2000" b="1" dirty="0">
                <a:latin typeface="Calibri"/>
                <a:ea typeface="+mn-lt"/>
                <a:cs typeface="+mn-lt"/>
              </a:rPr>
              <a:t>AP Period-End Close</a:t>
            </a:r>
            <a:r>
              <a:rPr lang="en-US" sz="2000" dirty="0">
                <a:latin typeface="Calibri"/>
                <a:ea typeface="+mn-lt"/>
                <a:cs typeface="+mn-lt"/>
              </a:rPr>
              <a:t>: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+mn-lt"/>
                <a:cs typeface="+mn-lt"/>
              </a:rPr>
              <a:t>Perform the AP period-end closing process requests and reports.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+mn-lt"/>
                <a:cs typeface="+mn-lt"/>
              </a:rPr>
              <a:t>Accounts reconciled with the General Ledger.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endParaRPr lang="en-US" sz="20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160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40E7-D9A8-A18E-1AAB-3A28B181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80645"/>
            <a:ext cx="8026400" cy="79724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ptos"/>
                <a:ea typeface="Calibri"/>
                <a:cs typeface="Arial"/>
              </a:rPr>
              <a:t>open lines &gt; choose item &gt; enter the amount by negative</a:t>
            </a:r>
            <a:endParaRPr lang="en-US" dirty="0">
              <a:latin typeface="Aptos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64FE1C-5354-D70A-D794-2AB7C1160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754" y="870585"/>
            <a:ext cx="8676411" cy="5621338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B86471-EBAA-37CB-FD56-94C402B89A62}"/>
              </a:ext>
            </a:extLst>
          </p:cNvPr>
          <p:cNvCxnSpPr/>
          <p:nvPr/>
        </p:nvCxnSpPr>
        <p:spPr>
          <a:xfrm flipH="1">
            <a:off x="2699040" y="2842312"/>
            <a:ext cx="900168" cy="4441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B8FF196-6FCB-6974-28EB-1EC60AA43EF8}"/>
              </a:ext>
            </a:extLst>
          </p:cNvPr>
          <p:cNvSpPr/>
          <p:nvPr/>
        </p:nvSpPr>
        <p:spPr>
          <a:xfrm>
            <a:off x="938264" y="4314383"/>
            <a:ext cx="6705829" cy="169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87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4B1088-715A-37A2-4EF1-32CA9D59F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517" y="840105"/>
            <a:ext cx="8010405" cy="518445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5B690-1CEF-5E9C-8303-507974DD1EFE}"/>
              </a:ext>
            </a:extLst>
          </p:cNvPr>
          <p:cNvSpPr txBox="1"/>
          <p:nvPr/>
        </p:nvSpPr>
        <p:spPr>
          <a:xfrm rot="10800000" flipV="1">
            <a:off x="698427" y="359717"/>
            <a:ext cx="103541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press all distributions to view the distribution set applied to the supplier​</a:t>
            </a:r>
            <a:r>
              <a:rPr lang="en-GB" sz="2000" dirty="0"/>
              <a:t>&gt; close the tab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13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2E4A-78EE-8118-5481-19D98E2A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635"/>
            <a:ext cx="10515600" cy="13255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Press Actions 1 &gt; choose validate &gt; click ok</a:t>
            </a:r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0BDF08-9A13-47E7-D8B7-1D2DC5FBF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67" y="992505"/>
            <a:ext cx="8310745" cy="5336858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86432A-BAEA-9978-9BD5-A05E82893115}"/>
              </a:ext>
            </a:extLst>
          </p:cNvPr>
          <p:cNvCxnSpPr/>
          <p:nvPr/>
        </p:nvCxnSpPr>
        <p:spPr>
          <a:xfrm flipH="1">
            <a:off x="3392804" y="1367378"/>
            <a:ext cx="1697210" cy="5248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F13C2D7-526B-276F-BAA0-EF62A2407390}"/>
              </a:ext>
            </a:extLst>
          </p:cNvPr>
          <p:cNvSpPr/>
          <p:nvPr/>
        </p:nvSpPr>
        <p:spPr>
          <a:xfrm>
            <a:off x="3891037" y="5781363"/>
            <a:ext cx="896870" cy="220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A825B2-B679-CD72-ED97-D772E0D1B2B5}"/>
              </a:ext>
            </a:extLst>
          </p:cNvPr>
          <p:cNvCxnSpPr>
            <a:cxnSpLocks/>
          </p:cNvCxnSpPr>
          <p:nvPr/>
        </p:nvCxnSpPr>
        <p:spPr>
          <a:xfrm>
            <a:off x="518013" y="4516978"/>
            <a:ext cx="822470" cy="14596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082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57EB-2324-FD22-E99F-2A31C654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700405"/>
            <a:ext cx="9784080" cy="6651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ptos"/>
              </a:rPr>
              <a:t>Add the tax amount to the invoice amount &gt; revalidate 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0B5919-924D-F400-2299-9B1273824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108" y="1673225"/>
            <a:ext cx="5499224" cy="3508058"/>
          </a:xfrm>
        </p:spPr>
      </p:pic>
      <p:pic>
        <p:nvPicPr>
          <p:cNvPr id="6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9B4759-3604-ACA6-A2D5-F30E65FF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63" y="1673225"/>
            <a:ext cx="5282753" cy="3508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07FDF2-26C1-EAF6-5F4F-4CCCE881470E}"/>
              </a:ext>
            </a:extLst>
          </p:cNvPr>
          <p:cNvSpPr/>
          <p:nvPr/>
        </p:nvSpPr>
        <p:spPr>
          <a:xfrm>
            <a:off x="730636" y="2358555"/>
            <a:ext cx="3639930" cy="2701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EDAF14-2B18-A31B-1C1A-34017BA3AC09}"/>
              </a:ext>
            </a:extLst>
          </p:cNvPr>
          <p:cNvCxnSpPr/>
          <p:nvPr/>
        </p:nvCxnSpPr>
        <p:spPr>
          <a:xfrm flipH="1">
            <a:off x="8156933" y="1602739"/>
            <a:ext cx="1249680" cy="6908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DF9424-3B73-2195-9094-437C491D5DB5}"/>
              </a:ext>
            </a:extLst>
          </p:cNvPr>
          <p:cNvSpPr/>
          <p:nvPr/>
        </p:nvSpPr>
        <p:spPr>
          <a:xfrm flipV="1">
            <a:off x="8462395" y="4782597"/>
            <a:ext cx="591930" cy="156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61BF5D-2BAC-B20B-7C98-3B58708B284F}"/>
              </a:ext>
            </a:extLst>
          </p:cNvPr>
          <p:cNvCxnSpPr/>
          <p:nvPr/>
        </p:nvCxnSpPr>
        <p:spPr>
          <a:xfrm>
            <a:off x="6682890" y="4127618"/>
            <a:ext cx="226216" cy="804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921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3261-983B-B891-5E4C-528E7C82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61925"/>
            <a:ext cx="10515600" cy="13255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ptos"/>
              </a:rPr>
              <a:t>Reopen general &gt; press actions1 &gt; choose create accounting &gt; final &gt; ok</a:t>
            </a:r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650A1A-AA85-41C8-0C20-59F74B7A7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628" y="1104265"/>
            <a:ext cx="7874344" cy="50930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8C175C-6D06-942B-55FB-81F3DCD62623}"/>
              </a:ext>
            </a:extLst>
          </p:cNvPr>
          <p:cNvSpPr/>
          <p:nvPr/>
        </p:nvSpPr>
        <p:spPr>
          <a:xfrm>
            <a:off x="3932431" y="5643383"/>
            <a:ext cx="841678" cy="220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C11313-ADD4-D92C-7773-8315863DAF5A}"/>
              </a:ext>
            </a:extLst>
          </p:cNvPr>
          <p:cNvCxnSpPr/>
          <p:nvPr/>
        </p:nvCxnSpPr>
        <p:spPr>
          <a:xfrm flipH="1">
            <a:off x="3522980" y="2692438"/>
            <a:ext cx="2041406" cy="68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49F583-C702-E3BC-52EA-DBC809558A02}"/>
              </a:ext>
            </a:extLst>
          </p:cNvPr>
          <p:cNvCxnSpPr>
            <a:cxnSpLocks/>
          </p:cNvCxnSpPr>
          <p:nvPr/>
        </p:nvCxnSpPr>
        <p:spPr>
          <a:xfrm>
            <a:off x="1195586" y="4643157"/>
            <a:ext cx="457954" cy="1196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66DC54-4CD8-1C3C-EDB3-75FCA50D3ED2}"/>
              </a:ext>
            </a:extLst>
          </p:cNvPr>
          <p:cNvCxnSpPr>
            <a:cxnSpLocks/>
          </p:cNvCxnSpPr>
          <p:nvPr/>
        </p:nvCxnSpPr>
        <p:spPr>
          <a:xfrm>
            <a:off x="311666" y="2092997"/>
            <a:ext cx="1067554" cy="1186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463467-F725-D2DC-F9E0-FA5010560BC5}"/>
              </a:ext>
            </a:extLst>
          </p:cNvPr>
          <p:cNvCxnSpPr>
            <a:cxnSpLocks/>
          </p:cNvCxnSpPr>
          <p:nvPr/>
        </p:nvCxnSpPr>
        <p:spPr>
          <a:xfrm flipH="1">
            <a:off x="3898900" y="2296197"/>
            <a:ext cx="1868686" cy="68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662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00F7-BF70-D39F-68D2-7D5A1678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-635"/>
            <a:ext cx="10515600" cy="13255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ptos"/>
              </a:rPr>
              <a:t>Click on Reports &gt; choose view accounting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6EC8E1-4F8E-E09D-FBF0-767CFD661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548" y="951865"/>
            <a:ext cx="7299612" cy="475120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29FAAD-0666-B327-FD2A-E0EB3250E877}"/>
              </a:ext>
            </a:extLst>
          </p:cNvPr>
          <p:cNvSpPr/>
          <p:nvPr/>
        </p:nvSpPr>
        <p:spPr>
          <a:xfrm>
            <a:off x="1951485" y="949178"/>
            <a:ext cx="1235421" cy="1072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028C3A-9D87-DBDC-7230-68389E437EB0}"/>
              </a:ext>
            </a:extLst>
          </p:cNvPr>
          <p:cNvSpPr txBox="1">
            <a:spLocks/>
          </p:cNvSpPr>
          <p:nvPr/>
        </p:nvSpPr>
        <p:spPr>
          <a:xfrm>
            <a:off x="6892108" y="5297079"/>
            <a:ext cx="5021943" cy="167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Note </a:t>
            </a:r>
            <a:r>
              <a:rPr lang="en-US" sz="2000" dirty="0"/>
              <a:t>: the invoice turned into validated                           &amp;  became accounted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290A1B-703F-C63A-D42D-61352A5116F3}"/>
              </a:ext>
            </a:extLst>
          </p:cNvPr>
          <p:cNvSpPr/>
          <p:nvPr/>
        </p:nvSpPr>
        <p:spPr>
          <a:xfrm>
            <a:off x="6796286" y="5710938"/>
            <a:ext cx="4784580" cy="80242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6EBE59-CA42-66E2-B7F9-C69D2D64C1BE}"/>
              </a:ext>
            </a:extLst>
          </p:cNvPr>
          <p:cNvCxnSpPr/>
          <p:nvPr/>
        </p:nvCxnSpPr>
        <p:spPr>
          <a:xfrm flipH="1" flipV="1">
            <a:off x="7489372" y="3815444"/>
            <a:ext cx="1464129" cy="1869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9B709E-1789-0A3E-0DE4-26ECC0F6ADE7}"/>
              </a:ext>
            </a:extLst>
          </p:cNvPr>
          <p:cNvSpPr/>
          <p:nvPr/>
        </p:nvSpPr>
        <p:spPr>
          <a:xfrm>
            <a:off x="5652628" y="3431120"/>
            <a:ext cx="2247792" cy="354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1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68A2-B792-ECF1-9D50-18A13135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-635"/>
            <a:ext cx="10515600" cy="13255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ptos"/>
              </a:rPr>
              <a:t>Invoice entries</a:t>
            </a:r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DFB3BC-88FA-CC22-DB5C-FE123F301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358" y="2465705"/>
            <a:ext cx="7863923" cy="37925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CB257B-6FED-C18D-96F7-E54DCA9E6B29}"/>
              </a:ext>
            </a:extLst>
          </p:cNvPr>
          <p:cNvSpPr/>
          <p:nvPr/>
        </p:nvSpPr>
        <p:spPr>
          <a:xfrm>
            <a:off x="5412416" y="4264241"/>
            <a:ext cx="772416" cy="1663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CBF7F-5D66-90D7-A965-674D92D34160}"/>
              </a:ext>
            </a:extLst>
          </p:cNvPr>
          <p:cNvSpPr txBox="1"/>
          <p:nvPr/>
        </p:nvSpPr>
        <p:spPr>
          <a:xfrm>
            <a:off x="955040" y="995680"/>
            <a:ext cx="30073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​dr liabilities </a:t>
            </a:r>
            <a:br>
              <a:rPr lang="en-US" dirty="0"/>
            </a:br>
            <a:r>
              <a:rPr lang="en-US" dirty="0"/>
              <a:t>dr withholding tax​</a:t>
            </a:r>
            <a:br>
              <a:rPr lang="en-US" dirty="0"/>
            </a:br>
            <a:r>
              <a:rPr lang="en-US"/>
              <a:t>                                   ​</a:t>
            </a:r>
            <a:r>
              <a:rPr lang="en-US" dirty="0"/>
              <a:t>cr expense </a:t>
            </a:r>
          </a:p>
          <a:p>
            <a:r>
              <a:rPr lang="en-US" dirty="0"/>
              <a:t>                 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6D93F-D33F-B472-5D9F-D9572966C136}"/>
              </a:ext>
            </a:extLst>
          </p:cNvPr>
          <p:cNvSpPr/>
          <p:nvPr/>
        </p:nvSpPr>
        <p:spPr>
          <a:xfrm>
            <a:off x="927100" y="965200"/>
            <a:ext cx="3009900" cy="11811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48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12ADC-A05F-764D-4A85-E64BC0D46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BD8A55-DCF5-33EE-B176-364DB51F0933}"/>
              </a:ext>
            </a:extLst>
          </p:cNvPr>
          <p:cNvSpPr txBox="1"/>
          <p:nvPr/>
        </p:nvSpPr>
        <p:spPr>
          <a:xfrm>
            <a:off x="970245" y="700731"/>
            <a:ext cx="9022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open the payables module&gt; invoices &gt; entry &gt; invoices &gt; open</a:t>
            </a:r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9060D6-F7F6-933C-AD37-5A4E7FE0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72" y="1516698"/>
            <a:ext cx="6327775" cy="45358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91D4E5-E1A0-86FF-BB9F-03C8568C71A3}"/>
              </a:ext>
            </a:extLst>
          </p:cNvPr>
          <p:cNvCxnSpPr/>
          <p:nvPr/>
        </p:nvCxnSpPr>
        <p:spPr>
          <a:xfrm flipH="1">
            <a:off x="2076303" y="2808200"/>
            <a:ext cx="1198300" cy="704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9C35A8-0CC6-7448-CE9F-3EE3F88AB289}"/>
              </a:ext>
            </a:extLst>
          </p:cNvPr>
          <p:cNvCxnSpPr>
            <a:cxnSpLocks/>
          </p:cNvCxnSpPr>
          <p:nvPr/>
        </p:nvCxnSpPr>
        <p:spPr>
          <a:xfrm flipH="1">
            <a:off x="2177902" y="2493240"/>
            <a:ext cx="893500" cy="1008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4BE1B2-10D6-BCBC-0007-8244017A43B2}"/>
              </a:ext>
            </a:extLst>
          </p:cNvPr>
          <p:cNvCxnSpPr>
            <a:cxnSpLocks/>
          </p:cNvCxnSpPr>
          <p:nvPr/>
        </p:nvCxnSpPr>
        <p:spPr>
          <a:xfrm flipH="1">
            <a:off x="2503022" y="3092680"/>
            <a:ext cx="1188140" cy="1516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7F7F683-ED08-7EE1-777B-4ABB7774EA8E}"/>
              </a:ext>
            </a:extLst>
          </p:cNvPr>
          <p:cNvSpPr/>
          <p:nvPr/>
        </p:nvSpPr>
        <p:spPr>
          <a:xfrm>
            <a:off x="5774106" y="5460863"/>
            <a:ext cx="1144887" cy="396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516FF-46E7-786D-2DED-D1A4A72D3305}"/>
              </a:ext>
            </a:extLst>
          </p:cNvPr>
          <p:cNvSpPr txBox="1"/>
          <p:nvPr/>
        </p:nvSpPr>
        <p:spPr>
          <a:xfrm>
            <a:off x="699935" y="23511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c) mixed invoice</a:t>
            </a:r>
          </a:p>
        </p:txBody>
      </p:sp>
    </p:spTree>
    <p:extLst>
      <p:ext uri="{BB962C8B-B14F-4D97-AF65-F5344CB8AC3E}">
        <p14:creationId xmlns:p14="http://schemas.microsoft.com/office/powerpoint/2010/main" val="3028074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BE9B1-C25B-8738-B9B4-631A56C4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4B73CC8-ABAF-E5C3-C607-D7087642FA8D}"/>
              </a:ext>
            </a:extLst>
          </p:cNvPr>
          <p:cNvSpPr txBox="1"/>
          <p:nvPr/>
        </p:nvSpPr>
        <p:spPr>
          <a:xfrm>
            <a:off x="7415036" y="1073510"/>
            <a:ext cx="43586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Choose the type "mixed" &gt;Enter supplier in the header &gt; invoice  date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8450D-6AE3-7B69-100B-275785DB4371}"/>
              </a:ext>
            </a:extLst>
          </p:cNvPr>
          <p:cNvSpPr txBox="1"/>
          <p:nvPr/>
        </p:nvSpPr>
        <p:spPr>
          <a:xfrm>
            <a:off x="7413539" y="3433771"/>
            <a:ext cx="41960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Enter </a:t>
            </a:r>
            <a:r>
              <a:rPr lang="en-US" sz="2000" dirty="0" err="1"/>
              <a:t>gl</a:t>
            </a:r>
            <a:r>
              <a:rPr lang="en-US" sz="2000" dirty="0"/>
              <a:t> date &gt; enter invoice num &gt; enter invoice amount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2A71A9-19C7-9DD8-9DD6-198B2896C757}"/>
              </a:ext>
            </a:extLst>
          </p:cNvPr>
          <p:cNvSpPr/>
          <p:nvPr/>
        </p:nvSpPr>
        <p:spPr>
          <a:xfrm>
            <a:off x="7411125" y="1051631"/>
            <a:ext cx="4366624" cy="1046116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ED8496-52DE-4338-1F46-6EE1D2167A72}"/>
              </a:ext>
            </a:extLst>
          </p:cNvPr>
          <p:cNvSpPr/>
          <p:nvPr/>
        </p:nvSpPr>
        <p:spPr>
          <a:xfrm>
            <a:off x="7418407" y="3325446"/>
            <a:ext cx="4519438" cy="10218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42B200-7181-8CB3-BE2A-0214F4747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00" y="248524"/>
            <a:ext cx="6217479" cy="31036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0A1C5D-8177-DE97-8FBA-AFAB0158E572}"/>
              </a:ext>
            </a:extLst>
          </p:cNvPr>
          <p:cNvSpPr/>
          <p:nvPr/>
        </p:nvSpPr>
        <p:spPr>
          <a:xfrm>
            <a:off x="1118197" y="1055841"/>
            <a:ext cx="5940819" cy="171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7FA8CC-BEAA-7250-253D-5E0017C0BA0D}"/>
              </a:ext>
            </a:extLst>
          </p:cNvPr>
          <p:cNvCxnSpPr/>
          <p:nvPr/>
        </p:nvCxnSpPr>
        <p:spPr>
          <a:xfrm flipH="1" flipV="1">
            <a:off x="6621195" y="1237204"/>
            <a:ext cx="832162" cy="5665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3A0AE6-96B9-7296-DF10-C3DDE8B24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71" y="3355451"/>
            <a:ext cx="6383131" cy="31813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0858A3-E036-FDB4-57D2-F6250FEE6843}"/>
              </a:ext>
            </a:extLst>
          </p:cNvPr>
          <p:cNvSpPr/>
          <p:nvPr/>
        </p:nvSpPr>
        <p:spPr>
          <a:xfrm>
            <a:off x="1117817" y="4048763"/>
            <a:ext cx="4855910" cy="3025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5C5A14-3140-D79E-628E-E25862A3AF1A}"/>
              </a:ext>
            </a:extLst>
          </p:cNvPr>
          <p:cNvCxnSpPr/>
          <p:nvPr/>
        </p:nvCxnSpPr>
        <p:spPr>
          <a:xfrm flipH="1">
            <a:off x="5924380" y="3893410"/>
            <a:ext cx="1424878" cy="228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1BCC69-F8A2-41E0-2742-B47A5694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" y="3353627"/>
            <a:ext cx="6400800" cy="31276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562937-9385-57DF-DABA-FA85B213E352}"/>
              </a:ext>
            </a:extLst>
          </p:cNvPr>
          <p:cNvSpPr/>
          <p:nvPr/>
        </p:nvSpPr>
        <p:spPr>
          <a:xfrm>
            <a:off x="1092200" y="4076700"/>
            <a:ext cx="49149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4124-EB0F-9052-4669-CAE163EE1FFE}"/>
              </a:ext>
            </a:extLst>
          </p:cNvPr>
          <p:cNvCxnSpPr/>
          <p:nvPr/>
        </p:nvCxnSpPr>
        <p:spPr>
          <a:xfrm flipH="1">
            <a:off x="6019800" y="3883660"/>
            <a:ext cx="1351280" cy="274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553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414AD-44D4-9C87-3B17-09D083E45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2409E8-8C72-7166-881C-51399943A4A1}"/>
              </a:ext>
            </a:extLst>
          </p:cNvPr>
          <p:cNvSpPr txBox="1"/>
          <p:nvPr/>
        </p:nvSpPr>
        <p:spPr>
          <a:xfrm>
            <a:off x="554657" y="443609"/>
            <a:ext cx="96316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Open lines &gt; choose item &gt; enter amount &gt; press  all distributions to view the distribution set applied to the supplier</a:t>
            </a:r>
            <a:r>
              <a:rPr lang="en-GB" sz="2000" dirty="0"/>
              <a:t>&gt; close the tab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CEF379-5796-8826-A8D2-ABCB108C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4" y="1148080"/>
            <a:ext cx="7852412" cy="52120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4BDC8B-55D7-3AC4-4D2B-9A4E2C7DE077}"/>
              </a:ext>
            </a:extLst>
          </p:cNvPr>
          <p:cNvCxnSpPr>
            <a:cxnSpLocks/>
          </p:cNvCxnSpPr>
          <p:nvPr/>
        </p:nvCxnSpPr>
        <p:spPr>
          <a:xfrm flipH="1">
            <a:off x="2607204" y="3339662"/>
            <a:ext cx="892760" cy="18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03D62B1-BC67-623C-B63D-51BB7B664184}"/>
              </a:ext>
            </a:extLst>
          </p:cNvPr>
          <p:cNvSpPr/>
          <p:nvPr/>
        </p:nvSpPr>
        <p:spPr>
          <a:xfrm>
            <a:off x="898999" y="4263187"/>
            <a:ext cx="6134305" cy="56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615BB-F96F-B0D5-C7E1-8B0FC44893CF}"/>
              </a:ext>
            </a:extLst>
          </p:cNvPr>
          <p:cNvSpPr/>
          <p:nvPr/>
        </p:nvSpPr>
        <p:spPr>
          <a:xfrm flipV="1">
            <a:off x="7198198" y="5989765"/>
            <a:ext cx="1196545" cy="366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FBE2C-EFCF-9E7D-9704-2D86D2261A33}"/>
              </a:ext>
            </a:extLst>
          </p:cNvPr>
          <p:cNvCxnSpPr/>
          <p:nvPr/>
        </p:nvCxnSpPr>
        <p:spPr>
          <a:xfrm flipH="1">
            <a:off x="7687204" y="5483422"/>
            <a:ext cx="862280" cy="4565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0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52B1-DE70-5385-A7F0-A99ED53B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00"/>
            <a:ext cx="10515600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Extra tasks related to GL: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5529-388C-5E8E-3166-08DE16271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02008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1</a:t>
            </a:r>
            <a:r>
              <a:rPr lang="en-GB" dirty="0">
                <a:ea typeface="+mn-lt"/>
                <a:cs typeface="+mn-lt"/>
              </a:rPr>
              <a:t>-</a:t>
            </a:r>
            <a:r>
              <a:rPr lang="en-US" dirty="0">
                <a:ea typeface="+mn-lt"/>
                <a:cs typeface="+mn-lt"/>
              </a:rPr>
              <a:t> Create journal entries, post and reverse journals with two way 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2-Create Auto copy batch.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3-Create Recurring Journals.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4-Define daily rates and create journals with foreign currency.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43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8F0DFA-3BE4-253B-9B5D-843757961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72" y="1640568"/>
            <a:ext cx="5495971" cy="3578453"/>
          </a:xfr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F49F84-B614-6941-2F2F-4E02D001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604" y="1643743"/>
            <a:ext cx="5493993" cy="3570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B53CC-BB71-1E49-7C13-C98152878C09}"/>
              </a:ext>
            </a:extLst>
          </p:cNvPr>
          <p:cNvSpPr txBox="1"/>
          <p:nvPr/>
        </p:nvSpPr>
        <p:spPr>
          <a:xfrm>
            <a:off x="619760" y="660400"/>
            <a:ext cx="71628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view the distribution set applied to the supplier</a:t>
            </a:r>
            <a:r>
              <a:rPr lang="en-GB" sz="2000"/>
              <a:t>&gt; close the tab</a:t>
            </a:r>
            <a:r>
              <a:rPr lang="en-US" sz="2000"/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97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EDE86-909A-2BD2-B0AE-453244997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E5BE784-03CC-8C5B-7F0F-E5B24627E5BA}"/>
              </a:ext>
            </a:extLst>
          </p:cNvPr>
          <p:cNvSpPr txBox="1"/>
          <p:nvPr/>
        </p:nvSpPr>
        <p:spPr>
          <a:xfrm>
            <a:off x="641623" y="326733"/>
            <a:ext cx="9278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 dirty="0"/>
              <a:t>Open lines &gt; </a:t>
            </a:r>
            <a:r>
              <a:rPr lang="en-US" sz="2000" dirty="0"/>
              <a:t>Enter the withholding tax group name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F6CE98-47CE-889E-6763-691639F0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38" y="843280"/>
            <a:ext cx="6901605" cy="4653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9C0390-6BAA-C488-40F7-8BEB82208421}"/>
              </a:ext>
            </a:extLst>
          </p:cNvPr>
          <p:cNvSpPr/>
          <p:nvPr/>
        </p:nvSpPr>
        <p:spPr>
          <a:xfrm>
            <a:off x="4151993" y="3590986"/>
            <a:ext cx="978904" cy="371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8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2FF54-151E-22D5-E242-819DE27C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8538-D874-18DD-2392-F7914294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40005"/>
            <a:ext cx="10515600" cy="1325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 Press Actions 1 &gt; choose  validate &gt; click ok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E8BF91-3415-7E86-052F-81CF72B5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26" y="1056640"/>
            <a:ext cx="7834187" cy="52730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4562B6-E14D-AC59-FBEF-6DE3EAA7DFEC}"/>
              </a:ext>
            </a:extLst>
          </p:cNvPr>
          <p:cNvCxnSpPr/>
          <p:nvPr/>
        </p:nvCxnSpPr>
        <p:spPr>
          <a:xfrm flipH="1">
            <a:off x="2912004" y="1632782"/>
            <a:ext cx="862280" cy="4565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98D568-3917-52E4-8F8C-41DF1F922E26}"/>
              </a:ext>
            </a:extLst>
          </p:cNvPr>
          <p:cNvSpPr/>
          <p:nvPr/>
        </p:nvSpPr>
        <p:spPr>
          <a:xfrm>
            <a:off x="3798089" y="5597597"/>
            <a:ext cx="810444" cy="266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ABE369-9310-3FC3-F179-CEE7C91EF79A}"/>
              </a:ext>
            </a:extLst>
          </p:cNvPr>
          <p:cNvCxnSpPr/>
          <p:nvPr/>
        </p:nvCxnSpPr>
        <p:spPr>
          <a:xfrm>
            <a:off x="528174" y="4516978"/>
            <a:ext cx="609110" cy="1327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41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92287-5149-95F0-1B2F-D2664A960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CFCD-A16C-AEAF-44D0-D4F7BA89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29845"/>
            <a:ext cx="10515600" cy="1325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Add the tax amount to the invoice amount &gt; revalidate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653362-8ECC-EDE4-67CF-018ED65D3FD8}"/>
              </a:ext>
            </a:extLst>
          </p:cNvPr>
          <p:cNvSpPr/>
          <p:nvPr/>
        </p:nvSpPr>
        <p:spPr>
          <a:xfrm>
            <a:off x="3050866" y="2234522"/>
            <a:ext cx="508396" cy="16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5A3DB3-AD49-6828-63C1-727B7C510CD9}"/>
              </a:ext>
            </a:extLst>
          </p:cNvPr>
          <p:cNvCxnSpPr/>
          <p:nvPr/>
        </p:nvCxnSpPr>
        <p:spPr>
          <a:xfrm flipH="1">
            <a:off x="829204" y="4436942"/>
            <a:ext cx="862280" cy="4565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2AE30E-3EC6-351D-5899-2F542774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5" y="1178560"/>
            <a:ext cx="5866230" cy="38709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669BDF-AC7B-3209-8481-C432D4033647}"/>
              </a:ext>
            </a:extLst>
          </p:cNvPr>
          <p:cNvSpPr/>
          <p:nvPr/>
        </p:nvSpPr>
        <p:spPr>
          <a:xfrm>
            <a:off x="3810000" y="1917700"/>
            <a:ext cx="5969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97D5CE-66EA-7285-8E74-C3F7A5234FB5}"/>
              </a:ext>
            </a:extLst>
          </p:cNvPr>
          <p:cNvCxnSpPr/>
          <p:nvPr/>
        </p:nvCxnSpPr>
        <p:spPr>
          <a:xfrm flipH="1">
            <a:off x="679047" y="3803158"/>
            <a:ext cx="1157241" cy="1007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A4195A-B218-CC0D-6C50-21B65C625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655" y="1341120"/>
            <a:ext cx="5498451" cy="3556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CB8C5-8380-BF21-4F18-EA8E620D3958}"/>
              </a:ext>
            </a:extLst>
          </p:cNvPr>
          <p:cNvCxnSpPr/>
          <p:nvPr/>
        </p:nvCxnSpPr>
        <p:spPr>
          <a:xfrm flipH="1">
            <a:off x="8307690" y="1481833"/>
            <a:ext cx="862280" cy="4565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140B8B-7A6F-A3F4-8745-117F7D03476E}"/>
              </a:ext>
            </a:extLst>
          </p:cNvPr>
          <p:cNvSpPr/>
          <p:nvPr/>
        </p:nvSpPr>
        <p:spPr>
          <a:xfrm>
            <a:off x="8531558" y="4483738"/>
            <a:ext cx="676102" cy="179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41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3F9A6-0F24-008F-9F76-8EEB36FED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B8F542-C75D-BF99-E3A2-F174F4AD8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20358"/>
            <a:ext cx="4998720" cy="8429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sz="2000" dirty="0"/>
              <a:t>Open general &gt;  press actions1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ED2BF7-A245-61D5-208F-627E4331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7" y="944880"/>
            <a:ext cx="8217167" cy="5354320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2F9237-0242-F8AA-DC14-D1F61906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07" y="946727"/>
            <a:ext cx="8222724" cy="5551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15D5E5-3A22-6DF4-8CB6-09EEF7B3C602}"/>
              </a:ext>
            </a:extLst>
          </p:cNvPr>
          <p:cNvSpPr/>
          <p:nvPr/>
        </p:nvSpPr>
        <p:spPr>
          <a:xfrm>
            <a:off x="540724" y="6193116"/>
            <a:ext cx="1070344" cy="21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20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C55EB-9F70-91A5-9E78-49DA9706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3988-F109-4C13-879B-FF124A77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880" y="294005"/>
            <a:ext cx="4653280" cy="89884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ptos"/>
              </a:rPr>
              <a:t> Choose accounting &gt; final &gt; ok</a:t>
            </a:r>
            <a:endParaRPr lang="en-US" dirty="0">
              <a:latin typeface="Aptos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FFDFC3-DE60-BA2F-1F23-F677B4C58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16" y="149225"/>
            <a:ext cx="4872448" cy="3121978"/>
          </a:xfr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BC3DB0-82C9-A594-6DEA-4F105A7DF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3269298"/>
            <a:ext cx="4991100" cy="32861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D18803-E9E4-995A-20BB-F8E7ACED02DC}"/>
              </a:ext>
            </a:extLst>
          </p:cNvPr>
          <p:cNvSpPr txBox="1">
            <a:spLocks/>
          </p:cNvSpPr>
          <p:nvPr/>
        </p:nvSpPr>
        <p:spPr>
          <a:xfrm>
            <a:off x="5389880" y="3555365"/>
            <a:ext cx="5130800" cy="898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dirty="0"/>
              <a:t> Click on Reports &gt; choose view accounting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555507-2A88-4AB8-9415-EED7A94E5B8A}"/>
              </a:ext>
            </a:extLst>
          </p:cNvPr>
          <p:cNvSpPr/>
          <p:nvPr/>
        </p:nvSpPr>
        <p:spPr>
          <a:xfrm>
            <a:off x="5402916" y="315978"/>
            <a:ext cx="5426837" cy="7857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E8503-778C-561B-92DB-DC8AC5558CAA}"/>
              </a:ext>
            </a:extLst>
          </p:cNvPr>
          <p:cNvSpPr/>
          <p:nvPr/>
        </p:nvSpPr>
        <p:spPr>
          <a:xfrm>
            <a:off x="5402915" y="3577338"/>
            <a:ext cx="5426837" cy="8568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69D39D-5185-292B-6E4D-70EDF23A132E}"/>
              </a:ext>
            </a:extLst>
          </p:cNvPr>
          <p:cNvCxnSpPr/>
          <p:nvPr/>
        </p:nvCxnSpPr>
        <p:spPr>
          <a:xfrm flipH="1">
            <a:off x="1895382" y="1150286"/>
            <a:ext cx="1088156" cy="373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0B7966-267E-41BE-203F-E770312ABDEC}"/>
              </a:ext>
            </a:extLst>
          </p:cNvPr>
          <p:cNvCxnSpPr>
            <a:cxnSpLocks/>
          </p:cNvCxnSpPr>
          <p:nvPr/>
        </p:nvCxnSpPr>
        <p:spPr>
          <a:xfrm flipH="1">
            <a:off x="2129061" y="784526"/>
            <a:ext cx="1006876" cy="485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AADDD0A-94AE-7922-26FA-D435925660A5}"/>
              </a:ext>
            </a:extLst>
          </p:cNvPr>
          <p:cNvSpPr/>
          <p:nvPr/>
        </p:nvSpPr>
        <p:spPr>
          <a:xfrm>
            <a:off x="1048648" y="3394309"/>
            <a:ext cx="841678" cy="676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E3E58-1793-CFE1-F016-C8069CA01D71}"/>
              </a:ext>
            </a:extLst>
          </p:cNvPr>
          <p:cNvSpPr/>
          <p:nvPr/>
        </p:nvSpPr>
        <p:spPr>
          <a:xfrm>
            <a:off x="2069700" y="2938974"/>
            <a:ext cx="593314" cy="137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9C1AEA-2243-7E7A-7E9B-4F3DB317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71" y="3390347"/>
            <a:ext cx="4983834" cy="33130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B44295-AEE4-CE4D-2AC6-0B50502468F1}"/>
              </a:ext>
            </a:extLst>
          </p:cNvPr>
          <p:cNvSpPr/>
          <p:nvPr/>
        </p:nvSpPr>
        <p:spPr>
          <a:xfrm>
            <a:off x="1031614" y="3424889"/>
            <a:ext cx="836269" cy="833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EBC1B4-1C3C-EA28-2B66-3700F9170E61}"/>
              </a:ext>
            </a:extLst>
          </p:cNvPr>
          <p:cNvSpPr txBox="1">
            <a:spLocks/>
          </p:cNvSpPr>
          <p:nvPr/>
        </p:nvSpPr>
        <p:spPr>
          <a:xfrm>
            <a:off x="5705565" y="4785450"/>
            <a:ext cx="4651829" cy="898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Note </a:t>
            </a:r>
            <a:r>
              <a:rPr lang="en-US" sz="2000" dirty="0"/>
              <a:t>: the invoice turned into validated                           &amp;  became accounted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60E93-9D16-6B7F-B15F-DBD62AB9A6A8}"/>
              </a:ext>
            </a:extLst>
          </p:cNvPr>
          <p:cNvSpPr/>
          <p:nvPr/>
        </p:nvSpPr>
        <p:spPr>
          <a:xfrm>
            <a:off x="5587972" y="4829195"/>
            <a:ext cx="5426837" cy="85685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0093CD-48D1-B210-5E89-E9F30782FE9D}"/>
              </a:ext>
            </a:extLst>
          </p:cNvPr>
          <p:cNvSpPr/>
          <p:nvPr/>
        </p:nvSpPr>
        <p:spPr>
          <a:xfrm>
            <a:off x="3665956" y="5057745"/>
            <a:ext cx="1402324" cy="376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12C700-98C2-9C91-3C51-F2641E852939}"/>
              </a:ext>
            </a:extLst>
          </p:cNvPr>
          <p:cNvCxnSpPr/>
          <p:nvPr/>
        </p:nvCxnSpPr>
        <p:spPr>
          <a:xfrm flipH="1" flipV="1">
            <a:off x="5086349" y="5282293"/>
            <a:ext cx="506187" cy="816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315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98EC8-A7E4-1B54-AEEE-133CD2B27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9BDA-D403-CD70-4510-12F60AAF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568325"/>
            <a:ext cx="10515600" cy="1325563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ptos"/>
              </a:rPr>
              <a:t>Invoice entries</a:t>
            </a:r>
            <a:br>
              <a:rPr lang="en-US" sz="2000" dirty="0">
                <a:latin typeface="Aptos"/>
              </a:rPr>
            </a:br>
            <a:br>
              <a:rPr lang="en-US" sz="2000" dirty="0">
                <a:latin typeface="Aptos"/>
              </a:rPr>
            </a:br>
            <a:r>
              <a:rPr lang="en-US" sz="2000" dirty="0">
                <a:latin typeface="Aptos"/>
              </a:rPr>
              <a:t>dr  expense </a:t>
            </a:r>
            <a:br>
              <a:rPr lang="en-US" sz="2000" dirty="0">
                <a:latin typeface="Aptos"/>
              </a:rPr>
            </a:br>
            <a:r>
              <a:rPr lang="en-US" sz="2000" dirty="0">
                <a:latin typeface="Aptos"/>
              </a:rPr>
              <a:t>                    </a:t>
            </a:r>
            <a:r>
              <a:rPr lang="en-US" sz="2000" dirty="0" err="1">
                <a:latin typeface="Aptos"/>
              </a:rPr>
              <a:t>cr</a:t>
            </a:r>
            <a:r>
              <a:rPr lang="en-US" sz="2000" dirty="0">
                <a:latin typeface="Aptos"/>
              </a:rPr>
              <a:t> withholding tax</a:t>
            </a:r>
            <a:br>
              <a:rPr lang="en-US" sz="2000" dirty="0">
                <a:latin typeface="Aptos"/>
              </a:rPr>
            </a:br>
            <a:r>
              <a:rPr lang="en-US" sz="2000" dirty="0">
                <a:latin typeface="Aptos"/>
              </a:rPr>
              <a:t>                    </a:t>
            </a:r>
            <a:r>
              <a:rPr lang="en-US" sz="2000" dirty="0" err="1">
                <a:latin typeface="Aptos"/>
              </a:rPr>
              <a:t>cr</a:t>
            </a:r>
            <a:r>
              <a:rPr lang="en-US" sz="2000" dirty="0">
                <a:latin typeface="Aptos"/>
              </a:rPr>
              <a:t>  liabilities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EBCE63-8704-0829-B534-ACED78753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444" y="2292985"/>
            <a:ext cx="8013592" cy="396525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EC8648-C6DA-4FE4-2813-D9663E6033B2}"/>
              </a:ext>
            </a:extLst>
          </p:cNvPr>
          <p:cNvSpPr/>
          <p:nvPr/>
        </p:nvSpPr>
        <p:spPr>
          <a:xfrm>
            <a:off x="5367570" y="4188313"/>
            <a:ext cx="728070" cy="1685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C5B8B7-A651-8E62-9BA8-8720134B4F42}"/>
              </a:ext>
            </a:extLst>
          </p:cNvPr>
          <p:cNvSpPr/>
          <p:nvPr/>
        </p:nvSpPr>
        <p:spPr>
          <a:xfrm>
            <a:off x="774700" y="975360"/>
            <a:ext cx="3009900" cy="11811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5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Prepayment cycle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602027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382" y="110836"/>
            <a:ext cx="9910620" cy="1690255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 How to Create prepayment cycle?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1800" b="1" dirty="0"/>
              <a:t>&gt; choose invoice type( prepayment)</a:t>
            </a:r>
            <a:br>
              <a:rPr lang="en-US" sz="1800" b="1" dirty="0"/>
            </a:br>
            <a:r>
              <a:rPr lang="en-US" sz="1800" b="1" dirty="0"/>
              <a:t>&gt; enter supplier(name or number)</a:t>
            </a:r>
            <a:br>
              <a:rPr lang="en-US" sz="1800" b="1" dirty="0"/>
            </a:br>
            <a:br>
              <a:rPr lang="en-US" sz="1600" b="1" dirty="0"/>
            </a:br>
            <a:endParaRPr lang="ar-EG" sz="1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 r="-285" b="4555"/>
          <a:stretch/>
        </p:blipFill>
        <p:spPr>
          <a:xfrm>
            <a:off x="757382" y="1330036"/>
            <a:ext cx="10520217" cy="544945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498109" y="1884218"/>
            <a:ext cx="822036" cy="4871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858327" y="2207491"/>
            <a:ext cx="2503054" cy="33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42154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08" y="365125"/>
            <a:ext cx="10513291" cy="13255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Enter invoice date, GL date ,invoice number ,invoice amount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" b="6415"/>
          <a:stretch/>
        </p:blipFill>
        <p:spPr>
          <a:xfrm>
            <a:off x="757381" y="1495856"/>
            <a:ext cx="9716655" cy="5246689"/>
          </a:xfrm>
        </p:spPr>
      </p:pic>
      <p:sp>
        <p:nvSpPr>
          <p:cNvPr id="21" name="Rectangle 20"/>
          <p:cNvSpPr/>
          <p:nvPr/>
        </p:nvSpPr>
        <p:spPr>
          <a:xfrm>
            <a:off x="1182255" y="2327564"/>
            <a:ext cx="4239490" cy="364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94691" y="2142836"/>
            <a:ext cx="572654" cy="184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46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31F8-ADFF-DB85-E6E3-0791622C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50182"/>
            <a:ext cx="10515600" cy="1325563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dirty="0">
                <a:solidFill>
                  <a:schemeClr val="tx2">
                    <a:lumMod val="76000"/>
                    <a:lumOff val="24000"/>
                  </a:schemeClr>
                </a:solidFill>
              </a:rPr>
              <a:t>Project review:</a:t>
            </a:r>
            <a:br>
              <a:rPr lang="en-US" dirty="0">
                <a:solidFill>
                  <a:schemeClr val="tx2">
                    <a:lumMod val="76000"/>
                    <a:lumOff val="24000"/>
                  </a:schemeClr>
                </a:solidFill>
              </a:rPr>
            </a:br>
            <a:endParaRPr lang="en-US" dirty="0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7EA89-0F90-9698-1355-3A1BFDA19D2E}"/>
              </a:ext>
            </a:extLst>
          </p:cNvPr>
          <p:cNvSpPr txBox="1"/>
          <p:nvPr/>
        </p:nvSpPr>
        <p:spPr>
          <a:xfrm>
            <a:off x="1061357" y="1510392"/>
            <a:ext cx="756557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latin typeface="Calibri"/>
                <a:ea typeface="Calibri"/>
                <a:cs typeface="Calibri"/>
              </a:rPr>
              <a:t>1.1 create a distribution set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EA49A1-5AC6-1E49-9631-F88AD2529F36}"/>
              </a:ext>
            </a:extLst>
          </p:cNvPr>
          <p:cNvCxnSpPr/>
          <p:nvPr/>
        </p:nvCxnSpPr>
        <p:spPr>
          <a:xfrm>
            <a:off x="1073342" y="1934098"/>
            <a:ext cx="4007555" cy="376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37510B-BABE-5E25-CCC9-A0DCD058687C}"/>
              </a:ext>
            </a:extLst>
          </p:cNvPr>
          <p:cNvSpPr txBox="1"/>
          <p:nvPr/>
        </p:nvSpPr>
        <p:spPr>
          <a:xfrm>
            <a:off x="1064078" y="2136321"/>
            <a:ext cx="8055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Open the payables module&gt;setup&gt;invoice&gt;distribution sets&gt;open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9B3FEB-7AE3-1F9E-C09B-089AFEFD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52" y="2657186"/>
            <a:ext cx="5631701" cy="37635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7CAAF0-EA3F-243F-5145-0440E8560038}"/>
              </a:ext>
            </a:extLst>
          </p:cNvPr>
          <p:cNvCxnSpPr/>
          <p:nvPr/>
        </p:nvCxnSpPr>
        <p:spPr>
          <a:xfrm flipH="1">
            <a:off x="2240703" y="4216399"/>
            <a:ext cx="999066" cy="476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10EFAE-7B87-A673-44EE-0C19A7D7A86B}"/>
              </a:ext>
            </a:extLst>
          </p:cNvPr>
          <p:cNvCxnSpPr/>
          <p:nvPr/>
        </p:nvCxnSpPr>
        <p:spPr>
          <a:xfrm flipH="1">
            <a:off x="2413001" y="4246031"/>
            <a:ext cx="1153584" cy="594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981271-B31C-51A7-9C02-E39396651CC3}"/>
              </a:ext>
            </a:extLst>
          </p:cNvPr>
          <p:cNvCxnSpPr/>
          <p:nvPr/>
        </p:nvCxnSpPr>
        <p:spPr>
          <a:xfrm flipH="1">
            <a:off x="3000163" y="4787900"/>
            <a:ext cx="958849" cy="306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A0DC269-8173-2840-68C6-6A55D42C7C44}"/>
              </a:ext>
            </a:extLst>
          </p:cNvPr>
          <p:cNvSpPr/>
          <p:nvPr/>
        </p:nvSpPr>
        <p:spPr>
          <a:xfrm>
            <a:off x="4773828" y="5930022"/>
            <a:ext cx="1317278" cy="3912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4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42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Enter terms date, terms , payment method 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t="1849" r="103" b="5738"/>
          <a:stretch/>
        </p:blipFill>
        <p:spPr>
          <a:xfrm>
            <a:off x="1016001" y="1431638"/>
            <a:ext cx="10123054" cy="5209308"/>
          </a:xfrm>
        </p:spPr>
      </p:pic>
      <p:sp>
        <p:nvSpPr>
          <p:cNvPr id="5" name="Rectangle 4"/>
          <p:cNvSpPr/>
          <p:nvPr/>
        </p:nvSpPr>
        <p:spPr>
          <a:xfrm>
            <a:off x="1274619" y="2272144"/>
            <a:ext cx="5329382" cy="373787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186545" y="1958109"/>
            <a:ext cx="563419" cy="314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625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18" y="383167"/>
            <a:ext cx="10515600" cy="13255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Open lines&gt; enter item &gt; enter amount &gt; enter distribution account &gt; click save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" b="4620"/>
          <a:stretch/>
        </p:blipFill>
        <p:spPr>
          <a:xfrm>
            <a:off x="942109" y="1810327"/>
            <a:ext cx="9818254" cy="4969163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1773382" y="3048000"/>
            <a:ext cx="443345" cy="5726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431636" y="4100946"/>
            <a:ext cx="2955637" cy="286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06263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073" y="346652"/>
            <a:ext cx="7523017" cy="93720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Click action1 &gt; choose validate &gt; click OK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" b="4279"/>
          <a:stretch/>
        </p:blipFill>
        <p:spPr>
          <a:xfrm>
            <a:off x="1223818" y="1422401"/>
            <a:ext cx="9799782" cy="5227782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997527" y="5430982"/>
            <a:ext cx="452582" cy="9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334327" y="2152073"/>
            <a:ext cx="581891" cy="18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611418" y="5116945"/>
            <a:ext cx="85898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Rectangle 2"/>
          <p:cNvSpPr/>
          <p:nvPr/>
        </p:nvSpPr>
        <p:spPr>
          <a:xfrm>
            <a:off x="2863273" y="1999673"/>
            <a:ext cx="471054" cy="281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/>
          <p:cNvSpPr/>
          <p:nvPr/>
        </p:nvSpPr>
        <p:spPr>
          <a:xfrm>
            <a:off x="1450109" y="5301673"/>
            <a:ext cx="692727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967009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Note: needs revalidation </a:t>
            </a:r>
            <a:br>
              <a:rPr lang="en-US" sz="2000" dirty="0"/>
            </a:br>
            <a:r>
              <a:rPr lang="en-US" sz="2000" b="1" dirty="0"/>
              <a:t>Enter amount after adding tax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" b="4607"/>
          <a:stretch/>
        </p:blipFill>
        <p:spPr>
          <a:xfrm>
            <a:off x="930564" y="1690688"/>
            <a:ext cx="9922163" cy="5014912"/>
          </a:xfrm>
        </p:spPr>
      </p:pic>
      <p:sp>
        <p:nvSpPr>
          <p:cNvPr id="5" name="Rectangle 4"/>
          <p:cNvSpPr/>
          <p:nvPr/>
        </p:nvSpPr>
        <p:spPr>
          <a:xfrm flipV="1">
            <a:off x="5412509" y="3768436"/>
            <a:ext cx="1634836" cy="184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/>
          <p:cNvSpPr/>
          <p:nvPr/>
        </p:nvSpPr>
        <p:spPr>
          <a:xfrm>
            <a:off x="4396510" y="2456872"/>
            <a:ext cx="655782" cy="350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424218" y="2142836"/>
            <a:ext cx="300183" cy="314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59745" y="3860800"/>
            <a:ext cx="6696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230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Click action1 &gt; choose validate &gt; click OK</a:t>
            </a:r>
            <a:endParaRPr lang="ar-EG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" b="4408"/>
          <a:stretch/>
        </p:blipFill>
        <p:spPr>
          <a:xfrm>
            <a:off x="1339272" y="1791856"/>
            <a:ext cx="9651999" cy="4978400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1071418" y="5615709"/>
            <a:ext cx="535709" cy="9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389745" y="2475345"/>
            <a:ext cx="471054" cy="9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389745" y="5458691"/>
            <a:ext cx="360219" cy="9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440873" y="5467927"/>
            <a:ext cx="831272" cy="32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Rectangle 11"/>
          <p:cNvSpPr/>
          <p:nvPr/>
        </p:nvSpPr>
        <p:spPr>
          <a:xfrm>
            <a:off x="2918691" y="2364509"/>
            <a:ext cx="471054" cy="221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Rectangle 12"/>
          <p:cNvSpPr/>
          <p:nvPr/>
        </p:nvSpPr>
        <p:spPr>
          <a:xfrm>
            <a:off x="3749963" y="5273964"/>
            <a:ext cx="785091" cy="35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39390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5126"/>
            <a:ext cx="10541000" cy="112193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After validating invoice , Invoice’s status will be (unpaid)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" b="4675"/>
          <a:stretch/>
        </p:blipFill>
        <p:spPr>
          <a:xfrm>
            <a:off x="729671" y="1801091"/>
            <a:ext cx="10483273" cy="4913746"/>
          </a:xfrm>
        </p:spPr>
      </p:pic>
      <p:sp>
        <p:nvSpPr>
          <p:cNvPr id="5" name="Rectangle 4"/>
          <p:cNvSpPr/>
          <p:nvPr/>
        </p:nvSpPr>
        <p:spPr>
          <a:xfrm>
            <a:off x="5578764" y="3879273"/>
            <a:ext cx="1699491" cy="147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61528" y="3943928"/>
            <a:ext cx="517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92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Click action 1 &gt; choose (create accounting</a:t>
            </a:r>
            <a:r>
              <a:rPr lang="en-US" sz="2000" b="1" dirty="0"/>
              <a:t>(final)</a:t>
            </a:r>
            <a:r>
              <a:rPr lang="en-US" sz="2400" b="1" dirty="0"/>
              <a:t>) &gt; click OK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2442" r="330" b="4322"/>
          <a:stretch/>
        </p:blipFill>
        <p:spPr>
          <a:xfrm>
            <a:off x="738909" y="1690689"/>
            <a:ext cx="9818255" cy="5061094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544945" y="5588000"/>
            <a:ext cx="50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278909" y="3177309"/>
            <a:ext cx="4248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278909" y="3496397"/>
            <a:ext cx="618836" cy="18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66291" y="5394036"/>
            <a:ext cx="489527" cy="9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5394036"/>
            <a:ext cx="962891" cy="387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5" name="Rectangle 14"/>
          <p:cNvSpPr/>
          <p:nvPr/>
        </p:nvSpPr>
        <p:spPr>
          <a:xfrm>
            <a:off x="3255818" y="5181600"/>
            <a:ext cx="771237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Rectangle 15"/>
          <p:cNvSpPr/>
          <p:nvPr/>
        </p:nvSpPr>
        <p:spPr>
          <a:xfrm>
            <a:off x="2576944" y="3390179"/>
            <a:ext cx="678873" cy="124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" name="Rectangle 16"/>
          <p:cNvSpPr/>
          <p:nvPr/>
        </p:nvSpPr>
        <p:spPr>
          <a:xfrm>
            <a:off x="2475345" y="3094182"/>
            <a:ext cx="803564" cy="175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772563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782" y="365126"/>
            <a:ext cx="10698018" cy="10942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Click Reports &gt; choose (view accounting)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" b="4686"/>
          <a:stretch/>
        </p:blipFill>
        <p:spPr>
          <a:xfrm>
            <a:off x="655782" y="1348509"/>
            <a:ext cx="10520217" cy="5375563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2789382" y="1570182"/>
            <a:ext cx="581891" cy="9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798780" y="1500909"/>
            <a:ext cx="822037" cy="157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59345" y="1099127"/>
            <a:ext cx="544946" cy="249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524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545" y="157018"/>
            <a:ext cx="10707255" cy="554181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Invoice entry</a:t>
            </a:r>
            <a:br>
              <a:rPr lang="en-US" sz="2000" b="1" dirty="0"/>
            </a:br>
            <a:r>
              <a:rPr lang="en-US" sz="2000" b="1" dirty="0"/>
              <a:t>Debit side (Prepaid expense) , Credit side  ( Liability) 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" b="3984"/>
          <a:stretch/>
        </p:blipFill>
        <p:spPr>
          <a:xfrm>
            <a:off x="517236" y="775855"/>
            <a:ext cx="10836564" cy="5874328"/>
          </a:xfrm>
        </p:spPr>
      </p:pic>
    </p:spTree>
    <p:extLst>
      <p:ext uri="{BB962C8B-B14F-4D97-AF65-F5344CB8AC3E}">
        <p14:creationId xmlns:p14="http://schemas.microsoft.com/office/powerpoint/2010/main" val="1174058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64" y="365126"/>
            <a:ext cx="10753436" cy="11404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To pay the invoice</a:t>
            </a:r>
            <a:br>
              <a:rPr lang="en-US" sz="2000" b="1" dirty="0"/>
            </a:br>
            <a:r>
              <a:rPr lang="en-US" sz="2000" b="1" dirty="0"/>
              <a:t>click Action 1 &gt;  choose (pay in full ) &gt; click OK</a:t>
            </a:r>
            <a:br>
              <a:rPr lang="en-US" sz="2000" b="1" dirty="0"/>
            </a:br>
            <a:br>
              <a:rPr lang="en-US" sz="2000" b="1" dirty="0"/>
            </a:b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5" b="4195"/>
          <a:stretch/>
        </p:blipFill>
        <p:spPr>
          <a:xfrm>
            <a:off x="600364" y="1704107"/>
            <a:ext cx="10753436" cy="5116947"/>
          </a:xfr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3084945" y="3057236"/>
            <a:ext cx="415637" cy="9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90982" y="5430982"/>
            <a:ext cx="360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69455" y="5615709"/>
            <a:ext cx="406400" cy="9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29163" y="2946401"/>
            <a:ext cx="641927" cy="120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1" name="Rectangle 20"/>
          <p:cNvSpPr/>
          <p:nvPr/>
        </p:nvSpPr>
        <p:spPr>
          <a:xfrm>
            <a:off x="3251201" y="5273964"/>
            <a:ext cx="905164" cy="267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2" name="Rectangle 21"/>
          <p:cNvSpPr/>
          <p:nvPr/>
        </p:nvSpPr>
        <p:spPr>
          <a:xfrm>
            <a:off x="775854" y="5430982"/>
            <a:ext cx="849745" cy="29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3980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B7AEC6-5EF9-14C0-4899-9000F6FA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75" y="722327"/>
            <a:ext cx="7278535" cy="473924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6C09E59-5CCE-1EFD-D502-3EC96D02DAC2}"/>
              </a:ext>
            </a:extLst>
          </p:cNvPr>
          <p:cNvSpPr txBox="1"/>
          <p:nvPr/>
        </p:nvSpPr>
        <p:spPr>
          <a:xfrm>
            <a:off x="7919720" y="1049844"/>
            <a:ext cx="3434180" cy="3599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Enter values in operating </a:t>
            </a:r>
            <a:r>
              <a:rPr lang="en-US" sz="2000" dirty="0" err="1"/>
              <a:t>unit,name,description</a:t>
            </a:r>
            <a:r>
              <a:rPr lang="en-US" sz="2000" dirty="0"/>
              <a:t> and </a:t>
            </a:r>
            <a:r>
              <a:rPr lang="en-US" sz="2000" dirty="0" err="1"/>
              <a:t>inactve</a:t>
            </a:r>
            <a:r>
              <a:rPr lang="en-US" sz="2000" dirty="0"/>
              <a:t> date (coming date).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19201-EE47-D0DC-925A-6ADD5B611A50}"/>
              </a:ext>
            </a:extLst>
          </p:cNvPr>
          <p:cNvSpPr txBox="1"/>
          <p:nvPr/>
        </p:nvSpPr>
        <p:spPr>
          <a:xfrm>
            <a:off x="7919719" y="2970083"/>
            <a:ext cx="3434180" cy="3599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Enter values in lines number , % and add accounts according to the chart of accounts.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DAC67-C6FE-96CE-4AFE-036AC4B1D6B0}"/>
              </a:ext>
            </a:extLst>
          </p:cNvPr>
          <p:cNvSpPr txBox="1"/>
          <p:nvPr/>
        </p:nvSpPr>
        <p:spPr>
          <a:xfrm>
            <a:off x="8088023" y="4588826"/>
            <a:ext cx="28651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click sav</a:t>
            </a:r>
            <a:r>
              <a:rPr lang="en-US" dirty="0"/>
              <a:t>e and close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2C5874-EC28-C9B7-1D92-B647327177C2}"/>
              </a:ext>
            </a:extLst>
          </p:cNvPr>
          <p:cNvSpPr/>
          <p:nvPr/>
        </p:nvSpPr>
        <p:spPr>
          <a:xfrm>
            <a:off x="7840039" y="1030553"/>
            <a:ext cx="3717822" cy="12262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DEAEBB-5111-CB08-6E2A-1BD951C3163D}"/>
              </a:ext>
            </a:extLst>
          </p:cNvPr>
          <p:cNvSpPr/>
          <p:nvPr/>
        </p:nvSpPr>
        <p:spPr>
          <a:xfrm>
            <a:off x="1190355" y="1470438"/>
            <a:ext cx="2058614" cy="882263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C1D7EE-39F6-40B9-1D4A-6418CBBDD967}"/>
              </a:ext>
            </a:extLst>
          </p:cNvPr>
          <p:cNvSpPr/>
          <p:nvPr/>
        </p:nvSpPr>
        <p:spPr>
          <a:xfrm>
            <a:off x="546162" y="2744819"/>
            <a:ext cx="3375007" cy="5338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03C3E4-A3C8-6C48-DD30-DA6E88F9304B}"/>
              </a:ext>
            </a:extLst>
          </p:cNvPr>
          <p:cNvCxnSpPr/>
          <p:nvPr/>
        </p:nvCxnSpPr>
        <p:spPr>
          <a:xfrm flipH="1">
            <a:off x="3248647" y="1549521"/>
            <a:ext cx="4608287" cy="353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4CE420F-9C95-9547-CECD-8F74D4DC5534}"/>
              </a:ext>
            </a:extLst>
          </p:cNvPr>
          <p:cNvSpPr/>
          <p:nvPr/>
        </p:nvSpPr>
        <p:spPr>
          <a:xfrm>
            <a:off x="7779078" y="2849192"/>
            <a:ext cx="3717822" cy="13887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2AF308-A4A4-A00F-9D25-2E79F90F3E41}"/>
              </a:ext>
            </a:extLst>
          </p:cNvPr>
          <p:cNvCxnSpPr>
            <a:cxnSpLocks/>
          </p:cNvCxnSpPr>
          <p:nvPr/>
        </p:nvCxnSpPr>
        <p:spPr>
          <a:xfrm flipH="1" flipV="1">
            <a:off x="3959846" y="3132829"/>
            <a:ext cx="3825967" cy="458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334EBD-F056-5E3F-496F-01CFB014EC3E}"/>
              </a:ext>
            </a:extLst>
          </p:cNvPr>
          <p:cNvCxnSpPr>
            <a:cxnSpLocks/>
          </p:cNvCxnSpPr>
          <p:nvPr/>
        </p:nvCxnSpPr>
        <p:spPr>
          <a:xfrm flipH="1">
            <a:off x="1115046" y="177921"/>
            <a:ext cx="1265647" cy="8314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C7B35EA-FE57-E5A2-96CE-198F6F59015C}"/>
              </a:ext>
            </a:extLst>
          </p:cNvPr>
          <p:cNvSpPr/>
          <p:nvPr/>
        </p:nvSpPr>
        <p:spPr>
          <a:xfrm>
            <a:off x="7789238" y="4495112"/>
            <a:ext cx="3717822" cy="6267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52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291" y="193964"/>
            <a:ext cx="10577945" cy="11126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Enter Invoice name &amp; number </a:t>
            </a:r>
            <a:br>
              <a:rPr lang="en-US" sz="2000" b="1" dirty="0"/>
            </a:br>
            <a:r>
              <a:rPr lang="en-US" sz="2000" b="1" dirty="0"/>
              <a:t> &gt; click save 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" b="4274"/>
          <a:stretch/>
        </p:blipFill>
        <p:spPr>
          <a:xfrm>
            <a:off x="711200" y="1306657"/>
            <a:ext cx="10575636" cy="5398944"/>
          </a:xfrm>
        </p:spPr>
      </p:pic>
      <p:sp>
        <p:nvSpPr>
          <p:cNvPr id="3" name="Rectangle 2"/>
          <p:cNvSpPr/>
          <p:nvPr/>
        </p:nvSpPr>
        <p:spPr>
          <a:xfrm>
            <a:off x="942109" y="3676073"/>
            <a:ext cx="6197600" cy="184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/>
          <p:cNvSpPr/>
          <p:nvPr/>
        </p:nvSpPr>
        <p:spPr>
          <a:xfrm>
            <a:off x="1219200" y="1450109"/>
            <a:ext cx="175491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94691" y="1209964"/>
            <a:ext cx="498764" cy="2401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225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782" y="365126"/>
            <a:ext cx="10698018" cy="9372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Click ( Invoice overview) , to review the invoice.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 b="4888"/>
          <a:stretch/>
        </p:blipFill>
        <p:spPr>
          <a:xfrm>
            <a:off x="538018" y="1773815"/>
            <a:ext cx="10917382" cy="4950692"/>
          </a:xfr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7481455" y="5153888"/>
            <a:ext cx="692728" cy="23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865091" y="5033817"/>
            <a:ext cx="1616364" cy="21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76576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744" y="365125"/>
            <a:ext cx="10504055" cy="900257"/>
          </a:xfrm>
        </p:spPr>
        <p:txBody>
          <a:bodyPr>
            <a:normAutofit/>
          </a:bodyPr>
          <a:lstStyle/>
          <a:p>
            <a:r>
              <a:rPr lang="en-US" sz="2400" dirty="0"/>
              <a:t>To review payment entry</a:t>
            </a:r>
            <a:br>
              <a:rPr lang="en-US" sz="2400" dirty="0"/>
            </a:br>
            <a:r>
              <a:rPr lang="en-US" sz="2400" dirty="0"/>
              <a:t>Click Tools &gt; choose View Accounting</a:t>
            </a:r>
            <a:endParaRPr lang="ar-EG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2792" b="4672"/>
          <a:stretch/>
        </p:blipFill>
        <p:spPr>
          <a:xfrm>
            <a:off x="406400" y="1403928"/>
            <a:ext cx="11166763" cy="5338618"/>
          </a:xfrm>
        </p:spPr>
      </p:pic>
      <p:sp>
        <p:nvSpPr>
          <p:cNvPr id="5" name="Rectangle 4"/>
          <p:cNvSpPr/>
          <p:nvPr/>
        </p:nvSpPr>
        <p:spPr>
          <a:xfrm>
            <a:off x="1366982" y="1616364"/>
            <a:ext cx="942109" cy="120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/>
          <p:cNvSpPr/>
          <p:nvPr/>
        </p:nvSpPr>
        <p:spPr>
          <a:xfrm>
            <a:off x="1366981" y="1403928"/>
            <a:ext cx="332509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5855" y="1510146"/>
            <a:ext cx="4710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235200" y="1403928"/>
            <a:ext cx="360218" cy="212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445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309" y="365125"/>
            <a:ext cx="10716491" cy="84483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Payment Entry</a:t>
            </a:r>
            <a:br>
              <a:rPr lang="en-US" sz="2400" b="1" dirty="0"/>
            </a:br>
            <a:r>
              <a:rPr lang="en-US" sz="2400" b="1" dirty="0"/>
              <a:t>Debit side ( Liability) , Credit side (Cash Clearing)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t="8162" r="120" b="10518"/>
          <a:stretch/>
        </p:blipFill>
        <p:spPr>
          <a:xfrm>
            <a:off x="838200" y="1450110"/>
            <a:ext cx="10132291" cy="4710545"/>
          </a:xfrm>
        </p:spPr>
      </p:pic>
    </p:spTree>
    <p:extLst>
      <p:ext uri="{BB962C8B-B14F-4D97-AF65-F5344CB8AC3E}">
        <p14:creationId xmlns:p14="http://schemas.microsoft.com/office/powerpoint/2010/main" val="2640001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35" y="365126"/>
            <a:ext cx="10734965" cy="12420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To find invoice :</a:t>
            </a:r>
            <a:br>
              <a:rPr lang="en-US" sz="2000" b="1" dirty="0"/>
            </a:br>
            <a:r>
              <a:rPr lang="en-US" sz="2000" b="1" dirty="0"/>
              <a:t>Enter invoice number, type ,supplier name &amp; number 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4" y="1736436"/>
            <a:ext cx="10437091" cy="5043053"/>
          </a:xfrm>
        </p:spPr>
      </p:pic>
      <p:sp>
        <p:nvSpPr>
          <p:cNvPr id="3" name="Rectangle 2"/>
          <p:cNvSpPr/>
          <p:nvPr/>
        </p:nvSpPr>
        <p:spPr>
          <a:xfrm>
            <a:off x="3177309" y="2595418"/>
            <a:ext cx="1708728" cy="129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/>
          <p:cNvSpPr/>
          <p:nvPr/>
        </p:nvSpPr>
        <p:spPr>
          <a:xfrm>
            <a:off x="5708073" y="2595419"/>
            <a:ext cx="2041236" cy="129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/>
          <p:cNvSpPr/>
          <p:nvPr/>
        </p:nvSpPr>
        <p:spPr>
          <a:xfrm>
            <a:off x="3094182" y="3195782"/>
            <a:ext cx="179185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22631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236" y="365126"/>
            <a:ext cx="10836564" cy="8725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After payment ,  the invoice status has changed from (unpaid) to ( available).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5" y="1431636"/>
            <a:ext cx="10474036" cy="5292437"/>
          </a:xfrm>
        </p:spPr>
      </p:pic>
      <p:sp>
        <p:nvSpPr>
          <p:cNvPr id="3" name="Rectangle 2"/>
          <p:cNvSpPr/>
          <p:nvPr/>
        </p:nvSpPr>
        <p:spPr>
          <a:xfrm>
            <a:off x="5477164" y="3666836"/>
            <a:ext cx="1607127" cy="157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083419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18" y="365125"/>
            <a:ext cx="10891982" cy="1149639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Create standard invoice</a:t>
            </a:r>
            <a:br>
              <a:rPr lang="en-US" sz="2000" b="1" dirty="0"/>
            </a:br>
            <a:r>
              <a:rPr lang="en-US" sz="2000" b="1" dirty="0"/>
              <a:t>&gt; Enter supplier name &amp; number </a:t>
            </a:r>
            <a:br>
              <a:rPr lang="en-US" sz="2000" b="1" dirty="0"/>
            </a:br>
            <a:r>
              <a:rPr lang="en-US" sz="2000" b="1" dirty="0"/>
              <a:t>&gt; Enter invoice date &amp; GL date </a:t>
            </a:r>
            <a:br>
              <a:rPr lang="en-US" sz="2000" b="1" dirty="0"/>
            </a:b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r="434"/>
          <a:stretch/>
        </p:blipFill>
        <p:spPr>
          <a:xfrm>
            <a:off x="277091" y="1801091"/>
            <a:ext cx="10760364" cy="4978400"/>
          </a:xfrm>
        </p:spPr>
      </p:pic>
      <p:sp>
        <p:nvSpPr>
          <p:cNvPr id="5" name="Rectangle 4"/>
          <p:cNvSpPr/>
          <p:nvPr/>
        </p:nvSpPr>
        <p:spPr>
          <a:xfrm>
            <a:off x="4100945" y="2890982"/>
            <a:ext cx="5597237" cy="175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00582" y="2978727"/>
            <a:ext cx="6003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728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18" y="365126"/>
            <a:ext cx="10688782" cy="1121930"/>
          </a:xfrm>
        </p:spPr>
        <p:txBody>
          <a:bodyPr>
            <a:normAutofit/>
          </a:bodyPr>
          <a:lstStyle/>
          <a:p>
            <a:r>
              <a:rPr lang="en-US" sz="2000" b="1" dirty="0"/>
              <a:t>&gt;  Enter invoice number &amp; amount </a:t>
            </a:r>
            <a:endParaRPr lang="ar-EG" sz="2000" b="1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4196"/>
          <a:stretch/>
        </p:blipFill>
        <p:spPr>
          <a:xfrm>
            <a:off x="443345" y="1634837"/>
            <a:ext cx="10621819" cy="5015346"/>
          </a:xfrm>
        </p:spPr>
      </p:pic>
      <p:sp>
        <p:nvSpPr>
          <p:cNvPr id="3" name="Rectangle 2"/>
          <p:cNvSpPr/>
          <p:nvPr/>
        </p:nvSpPr>
        <p:spPr>
          <a:xfrm>
            <a:off x="1015999" y="2733964"/>
            <a:ext cx="1727201" cy="166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17832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Open lines &gt; enter item &gt; enter amount &gt; enter distribution account &gt; click save</a:t>
            </a:r>
            <a:endParaRPr lang="ar-EG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 b="4155"/>
          <a:stretch/>
        </p:blipFill>
        <p:spPr>
          <a:xfrm>
            <a:off x="378691" y="1778434"/>
            <a:ext cx="10834256" cy="4738254"/>
          </a:xfrm>
        </p:spPr>
      </p:pic>
      <p:sp>
        <p:nvSpPr>
          <p:cNvPr id="3" name="Rectangle 2"/>
          <p:cNvSpPr/>
          <p:nvPr/>
        </p:nvSpPr>
        <p:spPr>
          <a:xfrm>
            <a:off x="1533236" y="3398982"/>
            <a:ext cx="1117600" cy="221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/>
          <p:cNvSpPr/>
          <p:nvPr/>
        </p:nvSpPr>
        <p:spPr>
          <a:xfrm>
            <a:off x="905164" y="1902691"/>
            <a:ext cx="240145" cy="138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/>
          <p:cNvSpPr/>
          <p:nvPr/>
        </p:nvSpPr>
        <p:spPr>
          <a:xfrm>
            <a:off x="701965" y="3971636"/>
            <a:ext cx="547716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48873" y="3038764"/>
            <a:ext cx="701963" cy="360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499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5125"/>
            <a:ext cx="10541000" cy="11912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Click action1 &gt; choose validate &gt; click OK</a:t>
            </a:r>
            <a:endParaRPr lang="ar-EG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5257"/>
          <a:stretch/>
        </p:blipFill>
        <p:spPr>
          <a:xfrm>
            <a:off x="521855" y="1791856"/>
            <a:ext cx="10845800" cy="4941454"/>
          </a:xfrm>
        </p:spPr>
      </p:pic>
      <p:sp>
        <p:nvSpPr>
          <p:cNvPr id="3" name="Rectangle 2"/>
          <p:cNvSpPr/>
          <p:nvPr/>
        </p:nvSpPr>
        <p:spPr>
          <a:xfrm>
            <a:off x="2392218" y="2438400"/>
            <a:ext cx="637309" cy="184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/>
          <p:cNvSpPr/>
          <p:nvPr/>
        </p:nvSpPr>
        <p:spPr>
          <a:xfrm>
            <a:off x="3241964" y="5273963"/>
            <a:ext cx="877453" cy="378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/>
          <p:cNvSpPr/>
          <p:nvPr/>
        </p:nvSpPr>
        <p:spPr>
          <a:xfrm>
            <a:off x="718127" y="5500254"/>
            <a:ext cx="93287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094182" y="2484582"/>
            <a:ext cx="360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58473" y="5384800"/>
            <a:ext cx="5818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4727" y="5652654"/>
            <a:ext cx="4156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29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436DC-CC72-99D5-EE69-C59390687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873" y="248733"/>
            <a:ext cx="12868835" cy="38246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1.2 create a payment term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955240-44DC-EE29-8C82-9DE90BF0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2" r="-104"/>
          <a:stretch/>
        </p:blipFill>
        <p:spPr>
          <a:xfrm>
            <a:off x="689674" y="1631852"/>
            <a:ext cx="6036696" cy="41265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1A4E0A-91F1-F265-559D-70A6E3DAF167}"/>
              </a:ext>
            </a:extLst>
          </p:cNvPr>
          <p:cNvCxnSpPr/>
          <p:nvPr/>
        </p:nvCxnSpPr>
        <p:spPr>
          <a:xfrm flipV="1">
            <a:off x="509955" y="742113"/>
            <a:ext cx="4469002" cy="795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E232C4-422A-5A64-06C0-E8A5CC28013B}"/>
              </a:ext>
            </a:extLst>
          </p:cNvPr>
          <p:cNvSpPr txBox="1"/>
          <p:nvPr/>
        </p:nvSpPr>
        <p:spPr>
          <a:xfrm>
            <a:off x="685800" y="1069731"/>
            <a:ext cx="97184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open the payables module&gt;setup&gt;invoice&gt;payment term&gt;open</a:t>
            </a:r>
          </a:p>
          <a:p>
            <a:pPr algn="l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99CA32-8598-55E1-1519-95D180268459}"/>
              </a:ext>
            </a:extLst>
          </p:cNvPr>
          <p:cNvCxnSpPr/>
          <p:nvPr/>
        </p:nvCxnSpPr>
        <p:spPr>
          <a:xfrm flipH="1">
            <a:off x="2426482" y="3683000"/>
            <a:ext cx="1271953" cy="278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F87A6D-EE67-3571-4F50-A5A8A54CDA26}"/>
              </a:ext>
            </a:extLst>
          </p:cNvPr>
          <p:cNvCxnSpPr>
            <a:cxnSpLocks/>
          </p:cNvCxnSpPr>
          <p:nvPr/>
        </p:nvCxnSpPr>
        <p:spPr>
          <a:xfrm flipH="1">
            <a:off x="2632808" y="3694721"/>
            <a:ext cx="1618956" cy="408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36119-EE83-69D8-3293-F02227B31601}"/>
              </a:ext>
            </a:extLst>
          </p:cNvPr>
          <p:cNvCxnSpPr>
            <a:cxnSpLocks/>
          </p:cNvCxnSpPr>
          <p:nvPr/>
        </p:nvCxnSpPr>
        <p:spPr>
          <a:xfrm flipH="1">
            <a:off x="3194734" y="3931528"/>
            <a:ext cx="1639276" cy="292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297FA5-D42B-5AA0-535B-B47CAD1D2126}"/>
              </a:ext>
            </a:extLst>
          </p:cNvPr>
          <p:cNvSpPr/>
          <p:nvPr/>
        </p:nvSpPr>
        <p:spPr>
          <a:xfrm>
            <a:off x="5211689" y="5350607"/>
            <a:ext cx="1509346" cy="410307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405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Note: needs revalidation </a:t>
            </a:r>
            <a:br>
              <a:rPr lang="en-US" sz="2000" dirty="0"/>
            </a:br>
            <a:r>
              <a:rPr lang="en-US" sz="2000" dirty="0"/>
              <a:t> &gt; </a:t>
            </a:r>
            <a:r>
              <a:rPr lang="en-US" sz="2000" b="1" dirty="0"/>
              <a:t>Enter amount after adding tax</a:t>
            </a:r>
            <a:endParaRPr lang="ar-EG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b="4195"/>
          <a:stretch/>
        </p:blipFill>
        <p:spPr>
          <a:xfrm>
            <a:off x="544945" y="1764145"/>
            <a:ext cx="10808855" cy="4950690"/>
          </a:xfrm>
        </p:spPr>
      </p:pic>
      <p:sp>
        <p:nvSpPr>
          <p:cNvPr id="3" name="Rectangle 2"/>
          <p:cNvSpPr/>
          <p:nvPr/>
        </p:nvSpPr>
        <p:spPr>
          <a:xfrm>
            <a:off x="5541818" y="3833091"/>
            <a:ext cx="1782618" cy="175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/>
          <p:cNvSpPr/>
          <p:nvPr/>
        </p:nvSpPr>
        <p:spPr>
          <a:xfrm>
            <a:off x="2142837" y="2854036"/>
            <a:ext cx="1246909" cy="175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/>
          <p:cNvSpPr/>
          <p:nvPr/>
        </p:nvSpPr>
        <p:spPr>
          <a:xfrm>
            <a:off x="1505527" y="5070764"/>
            <a:ext cx="1385455" cy="147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134468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3" y="365126"/>
            <a:ext cx="10598727" cy="11958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Click action1 &gt; choose validate &gt; click OK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4408"/>
          <a:stretch/>
        </p:blipFill>
        <p:spPr>
          <a:xfrm>
            <a:off x="600363" y="1764145"/>
            <a:ext cx="10852727" cy="4996873"/>
          </a:xfrm>
        </p:spPr>
      </p:pic>
      <p:sp>
        <p:nvSpPr>
          <p:cNvPr id="3" name="Rectangle 2"/>
          <p:cNvSpPr/>
          <p:nvPr/>
        </p:nvSpPr>
        <p:spPr>
          <a:xfrm>
            <a:off x="2466110" y="2364509"/>
            <a:ext cx="692726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/>
          <p:cNvSpPr/>
          <p:nvPr/>
        </p:nvSpPr>
        <p:spPr>
          <a:xfrm>
            <a:off x="3288145" y="5264727"/>
            <a:ext cx="932873" cy="397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/>
          <p:cNvSpPr/>
          <p:nvPr/>
        </p:nvSpPr>
        <p:spPr>
          <a:xfrm>
            <a:off x="755073" y="5491018"/>
            <a:ext cx="953655" cy="35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88145" y="2475345"/>
            <a:ext cx="5449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15491" y="5491018"/>
            <a:ext cx="5726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38545" y="5661891"/>
            <a:ext cx="6165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5927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After validating invoice , Invoice’s status will be ( validated)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 b="4275"/>
          <a:stretch/>
        </p:blipFill>
        <p:spPr>
          <a:xfrm>
            <a:off x="631142" y="1773383"/>
            <a:ext cx="10932785" cy="4876800"/>
          </a:xfrm>
        </p:spPr>
      </p:pic>
      <p:sp>
        <p:nvSpPr>
          <p:cNvPr id="3" name="Rectangle 2"/>
          <p:cNvSpPr/>
          <p:nvPr/>
        </p:nvSpPr>
        <p:spPr>
          <a:xfrm>
            <a:off x="5745018" y="3805382"/>
            <a:ext cx="1764146" cy="193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089237" y="3893126"/>
            <a:ext cx="563418" cy="18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681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Click action 1 &gt; choose (create accounting(final)) &gt; click OK</a:t>
            </a:r>
            <a:endParaRPr lang="ar-EG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036" y="1816387"/>
            <a:ext cx="9652000" cy="47229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50836" y="3112654"/>
            <a:ext cx="997528" cy="184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/>
          <p:cNvSpPr/>
          <p:nvPr/>
        </p:nvSpPr>
        <p:spPr>
          <a:xfrm>
            <a:off x="2844799" y="3408218"/>
            <a:ext cx="572655" cy="157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ectangle 6"/>
          <p:cNvSpPr/>
          <p:nvPr/>
        </p:nvSpPr>
        <p:spPr>
          <a:xfrm>
            <a:off x="1191491" y="5310909"/>
            <a:ext cx="849745" cy="258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Rectangle 7"/>
          <p:cNvSpPr/>
          <p:nvPr/>
        </p:nvSpPr>
        <p:spPr>
          <a:xfrm>
            <a:off x="3417453" y="5158509"/>
            <a:ext cx="86821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713019" y="3205017"/>
            <a:ext cx="4525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509820" y="3463637"/>
            <a:ext cx="554180" cy="3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8145" y="5463309"/>
            <a:ext cx="4433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29527" y="5310909"/>
            <a:ext cx="3879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603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Click Reports &gt; Choose View Accounting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3609" b="4852"/>
          <a:stretch/>
        </p:blipFill>
        <p:spPr>
          <a:xfrm>
            <a:off x="618836" y="1533235"/>
            <a:ext cx="10734964" cy="5107709"/>
          </a:xfrm>
        </p:spPr>
      </p:pic>
      <p:sp>
        <p:nvSpPr>
          <p:cNvPr id="5" name="Rectangle 4"/>
          <p:cNvSpPr/>
          <p:nvPr/>
        </p:nvSpPr>
        <p:spPr>
          <a:xfrm>
            <a:off x="1810327" y="1533235"/>
            <a:ext cx="369455" cy="157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/>
          <p:cNvSpPr/>
          <p:nvPr/>
        </p:nvSpPr>
        <p:spPr>
          <a:xfrm>
            <a:off x="1819564" y="1699491"/>
            <a:ext cx="1016000" cy="110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42473" y="1330036"/>
            <a:ext cx="411018" cy="203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325418" y="1745673"/>
            <a:ext cx="4341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0424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27" y="365126"/>
            <a:ext cx="10661073" cy="79865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Standard Invoice Entry</a:t>
            </a:r>
            <a:br>
              <a:rPr lang="en-US" sz="2400" b="1" dirty="0"/>
            </a:br>
            <a:r>
              <a:rPr lang="en-US" sz="2400" b="1" dirty="0"/>
              <a:t>Debit side (</a:t>
            </a:r>
            <a:r>
              <a:rPr lang="en-US" sz="2400" b="1" dirty="0" err="1"/>
              <a:t>Ap</a:t>
            </a:r>
            <a:r>
              <a:rPr lang="en-US" sz="2400" b="1" dirty="0"/>
              <a:t> accrual) , Credit side (Liability)</a:t>
            </a:r>
            <a:endParaRPr lang="ar-EG" sz="24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7" y="1330036"/>
            <a:ext cx="11286837" cy="4655127"/>
          </a:xfrm>
        </p:spPr>
      </p:pic>
    </p:spTree>
    <p:extLst>
      <p:ext uri="{BB962C8B-B14F-4D97-AF65-F5344CB8AC3E}">
        <p14:creationId xmlns:p14="http://schemas.microsoft.com/office/powerpoint/2010/main" val="4025845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Open prepayment invoice </a:t>
            </a:r>
            <a:br>
              <a:rPr lang="en-US" sz="2400" b="1" dirty="0"/>
            </a:br>
            <a:r>
              <a:rPr lang="en-US" sz="2400" b="1" dirty="0"/>
              <a:t>click action &gt; choose (apply/</a:t>
            </a:r>
            <a:r>
              <a:rPr lang="en-US" sz="2400" b="1" dirty="0" err="1"/>
              <a:t>unapply</a:t>
            </a:r>
            <a:r>
              <a:rPr lang="en-US" sz="2400" b="1" dirty="0"/>
              <a:t> prepayment) &gt; click OK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" t="3257" r="478" b="5257"/>
          <a:stretch/>
        </p:blipFill>
        <p:spPr>
          <a:xfrm>
            <a:off x="415636" y="1847272"/>
            <a:ext cx="11090694" cy="4946073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3837709" y="3020290"/>
            <a:ext cx="637309" cy="9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613891" y="5523345"/>
            <a:ext cx="674254" cy="9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5491" y="5689600"/>
            <a:ext cx="4987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64509" y="2955636"/>
            <a:ext cx="1440873" cy="157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Rectangle 12"/>
          <p:cNvSpPr/>
          <p:nvPr/>
        </p:nvSpPr>
        <p:spPr>
          <a:xfrm>
            <a:off x="3306618" y="5361708"/>
            <a:ext cx="849746" cy="369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Rectangle 13"/>
          <p:cNvSpPr/>
          <p:nvPr/>
        </p:nvSpPr>
        <p:spPr>
          <a:xfrm>
            <a:off x="674255" y="5523345"/>
            <a:ext cx="979054" cy="415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286947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Choose standard invoice we created.</a:t>
            </a:r>
            <a:br>
              <a:rPr lang="en-US" sz="2400" b="1" dirty="0"/>
            </a:br>
            <a:r>
              <a:rPr lang="en-US" sz="2400" b="1" dirty="0"/>
              <a:t>Click apply/</a:t>
            </a:r>
            <a:r>
              <a:rPr lang="en-US" sz="2400" b="1" dirty="0" err="1"/>
              <a:t>unapply</a:t>
            </a:r>
            <a:r>
              <a:rPr lang="en-US" sz="2400" b="1" dirty="0"/>
              <a:t> 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" b="3983"/>
          <a:stretch/>
        </p:blipFill>
        <p:spPr>
          <a:xfrm>
            <a:off x="443345" y="1791855"/>
            <a:ext cx="11065163" cy="4959927"/>
          </a:xfrm>
        </p:spPr>
      </p:pic>
      <p:sp>
        <p:nvSpPr>
          <p:cNvPr id="3" name="Rectangle 2"/>
          <p:cNvSpPr/>
          <p:nvPr/>
        </p:nvSpPr>
        <p:spPr>
          <a:xfrm>
            <a:off x="775854" y="3694545"/>
            <a:ext cx="5615709" cy="184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391564" y="5643418"/>
            <a:ext cx="6280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655127" y="5477163"/>
            <a:ext cx="1736436" cy="415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56012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72" y="265475"/>
            <a:ext cx="10450945" cy="120310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the invoice status has changed from (available) to ( fully paid ).</a:t>
            </a:r>
            <a:endParaRPr lang="ar-EG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" t="2743" r="478" b="3797"/>
          <a:stretch/>
        </p:blipFill>
        <p:spPr>
          <a:xfrm>
            <a:off x="563418" y="1690687"/>
            <a:ext cx="10790382" cy="5079567"/>
          </a:xfrm>
        </p:spPr>
      </p:pic>
      <p:cxnSp>
        <p:nvCxnSpPr>
          <p:cNvPr id="11" name="Straight Arrow Connector 10"/>
          <p:cNvCxnSpPr/>
          <p:nvPr/>
        </p:nvCxnSpPr>
        <p:spPr>
          <a:xfrm>
            <a:off x="5061527" y="3911600"/>
            <a:ext cx="5264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8836" y="3786909"/>
            <a:ext cx="1745673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Rectangle 12"/>
          <p:cNvSpPr/>
          <p:nvPr/>
        </p:nvSpPr>
        <p:spPr>
          <a:xfrm>
            <a:off x="3140363" y="3676073"/>
            <a:ext cx="1708728" cy="720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88803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8907"/>
            <a:ext cx="10515600" cy="107127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To check invoice payment  </a:t>
            </a:r>
            <a:br>
              <a:rPr lang="en-US" sz="2400" b="1" dirty="0"/>
            </a:br>
            <a:r>
              <a:rPr lang="en-US" sz="2400" b="1" dirty="0"/>
              <a:t>&gt; open view payment </a:t>
            </a:r>
            <a:endParaRPr lang="ar-EG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" b="4836"/>
          <a:stretch/>
        </p:blipFill>
        <p:spPr>
          <a:xfrm>
            <a:off x="424873" y="1736435"/>
            <a:ext cx="10928927" cy="4996873"/>
          </a:xfrm>
        </p:spPr>
      </p:pic>
      <p:sp>
        <p:nvSpPr>
          <p:cNvPr id="3" name="Rectangle 2"/>
          <p:cNvSpPr/>
          <p:nvPr/>
        </p:nvSpPr>
        <p:spPr>
          <a:xfrm>
            <a:off x="3676073" y="3445165"/>
            <a:ext cx="1099127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/>
          <p:cNvSpPr/>
          <p:nvPr/>
        </p:nvSpPr>
        <p:spPr>
          <a:xfrm>
            <a:off x="838200" y="4017818"/>
            <a:ext cx="5950527" cy="295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94182" y="3288145"/>
            <a:ext cx="581891" cy="1570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8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18E5FB-8276-E441-28DF-A6C410CCE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922" y="804443"/>
            <a:ext cx="7284720" cy="4680857"/>
          </a:xfr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ECB033-E4C7-5313-EF27-E1BCE7464794}"/>
              </a:ext>
            </a:extLst>
          </p:cNvPr>
          <p:cNvSpPr txBox="1"/>
          <p:nvPr/>
        </p:nvSpPr>
        <p:spPr>
          <a:xfrm>
            <a:off x="7903148" y="1051682"/>
            <a:ext cx="387096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Enter values in </a:t>
            </a:r>
            <a:r>
              <a:rPr lang="en-US" sz="2000" dirty="0" err="1"/>
              <a:t>name,description</a:t>
            </a:r>
            <a:r>
              <a:rPr lang="en-US" sz="2000" dirty="0"/>
              <a:t> and </a:t>
            </a:r>
            <a:r>
              <a:rPr lang="en-US" sz="2000" dirty="0" err="1"/>
              <a:t>effictive</a:t>
            </a:r>
            <a:r>
              <a:rPr lang="en-US" sz="2000" dirty="0"/>
              <a:t> date from previous date.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B5159-9EE4-B6D7-F541-934F4640500D}"/>
              </a:ext>
            </a:extLst>
          </p:cNvPr>
          <p:cNvSpPr txBox="1"/>
          <p:nvPr/>
        </p:nvSpPr>
        <p:spPr>
          <a:xfrm>
            <a:off x="7859861" y="2439564"/>
            <a:ext cx="3901440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Enter values in lines % due and number of days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107A8-2A76-6464-BB75-A81943E8FF34}"/>
              </a:ext>
            </a:extLst>
          </p:cNvPr>
          <p:cNvSpPr txBox="1"/>
          <p:nvPr/>
        </p:nvSpPr>
        <p:spPr>
          <a:xfrm>
            <a:off x="7903134" y="361334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click save and close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30D3D-1A8C-41BC-4BF1-C1B1C9D6E323}"/>
              </a:ext>
            </a:extLst>
          </p:cNvPr>
          <p:cNvSpPr/>
          <p:nvPr/>
        </p:nvSpPr>
        <p:spPr>
          <a:xfrm>
            <a:off x="7859186" y="3561362"/>
            <a:ext cx="3881120" cy="5080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17B94E-3B49-8C83-B8DA-7824331814BB}"/>
              </a:ext>
            </a:extLst>
          </p:cNvPr>
          <p:cNvCxnSpPr/>
          <p:nvPr/>
        </p:nvCxnSpPr>
        <p:spPr>
          <a:xfrm flipH="1">
            <a:off x="3390887" y="1610481"/>
            <a:ext cx="4516847" cy="3031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3A7019-B02C-84E0-7346-591618817630}"/>
              </a:ext>
            </a:extLst>
          </p:cNvPr>
          <p:cNvCxnSpPr/>
          <p:nvPr/>
        </p:nvCxnSpPr>
        <p:spPr>
          <a:xfrm flipH="1">
            <a:off x="5727687" y="3032881"/>
            <a:ext cx="2068287" cy="800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429C90-22EF-B195-BBE2-11D21D54DA80}"/>
              </a:ext>
            </a:extLst>
          </p:cNvPr>
          <p:cNvCxnSpPr/>
          <p:nvPr/>
        </p:nvCxnSpPr>
        <p:spPr>
          <a:xfrm flipH="1">
            <a:off x="1236967" y="188081"/>
            <a:ext cx="615407" cy="8416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A92ACC-0FA5-B497-3B08-46C13750AABF}"/>
              </a:ext>
            </a:extLst>
          </p:cNvPr>
          <p:cNvSpPr/>
          <p:nvPr/>
        </p:nvSpPr>
        <p:spPr>
          <a:xfrm>
            <a:off x="1640859" y="1479703"/>
            <a:ext cx="1772713" cy="542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771DFF-A270-BD58-86DD-9C4D3A698C8E}"/>
              </a:ext>
            </a:extLst>
          </p:cNvPr>
          <p:cNvSpPr/>
          <p:nvPr/>
        </p:nvSpPr>
        <p:spPr>
          <a:xfrm>
            <a:off x="685818" y="3562503"/>
            <a:ext cx="5013753" cy="826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405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65125"/>
            <a:ext cx="10642600" cy="94643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Click Reports &gt; Choose View Accounting</a:t>
            </a:r>
            <a:endParaRPr lang="ar-EG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4582"/>
          <a:stretch/>
        </p:blipFill>
        <p:spPr>
          <a:xfrm>
            <a:off x="964058" y="1311564"/>
            <a:ext cx="10322778" cy="4858327"/>
          </a:xfrm>
        </p:spPr>
      </p:pic>
      <p:sp>
        <p:nvSpPr>
          <p:cNvPr id="9" name="Rectangle 8"/>
          <p:cNvSpPr/>
          <p:nvPr/>
        </p:nvSpPr>
        <p:spPr>
          <a:xfrm>
            <a:off x="2105891" y="1459345"/>
            <a:ext cx="748145" cy="1108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Rectangle 10"/>
          <p:cNvSpPr/>
          <p:nvPr/>
        </p:nvSpPr>
        <p:spPr>
          <a:xfrm>
            <a:off x="2078182" y="1311564"/>
            <a:ext cx="350982" cy="1385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 flipH="1">
            <a:off x="2253673" y="1062182"/>
            <a:ext cx="286327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889840" y="1491672"/>
            <a:ext cx="462960" cy="230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241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28181"/>
            <a:ext cx="10480964" cy="108498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Entry after applying standard (no. 25) on prepayment (no.22) </a:t>
            </a:r>
            <a:br>
              <a:rPr lang="en-US" sz="2400" b="1" dirty="0"/>
            </a:br>
            <a:r>
              <a:rPr lang="en-US" sz="2400" b="1" dirty="0"/>
              <a:t>Debit side ( Liability) , Credit side (Prepaid expense)</a:t>
            </a:r>
            <a:endParaRPr lang="ar-EG" sz="2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 b="17620"/>
          <a:stretch/>
        </p:blipFill>
        <p:spPr>
          <a:xfrm>
            <a:off x="812799" y="1413165"/>
            <a:ext cx="10243128" cy="4978399"/>
          </a:xfrm>
        </p:spPr>
      </p:pic>
      <p:sp>
        <p:nvSpPr>
          <p:cNvPr id="6" name="Rectangle 5"/>
          <p:cNvSpPr/>
          <p:nvPr/>
        </p:nvSpPr>
        <p:spPr>
          <a:xfrm>
            <a:off x="3149600" y="4636655"/>
            <a:ext cx="6483927" cy="15701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89404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590801"/>
            <a:ext cx="7772400" cy="1470025"/>
          </a:xfrm>
        </p:spPr>
        <p:txBody>
          <a:bodyPr/>
          <a:lstStyle/>
          <a:p>
            <a:r>
              <a:rPr lang="en-US" dirty="0"/>
              <a:t>Create quick invoice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505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invoices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35500"/>
            <a:ext cx="8229600" cy="3855362"/>
          </a:xfrm>
        </p:spPr>
      </p:pic>
      <p:sp>
        <p:nvSpPr>
          <p:cNvPr id="5" name="Rectangle 4"/>
          <p:cNvSpPr/>
          <p:nvPr/>
        </p:nvSpPr>
        <p:spPr>
          <a:xfrm>
            <a:off x="3352800" y="3352800"/>
            <a:ext cx="1828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ight Arrow 5"/>
          <p:cNvSpPr/>
          <p:nvPr/>
        </p:nvSpPr>
        <p:spPr>
          <a:xfrm>
            <a:off x="2514600" y="3352801"/>
            <a:ext cx="838200" cy="1219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22090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entry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02150"/>
            <a:ext cx="8229600" cy="3922062"/>
          </a:xfrm>
        </p:spPr>
      </p:pic>
      <p:sp>
        <p:nvSpPr>
          <p:cNvPr id="5" name="Rectangle 4"/>
          <p:cNvSpPr/>
          <p:nvPr/>
        </p:nvSpPr>
        <p:spPr>
          <a:xfrm>
            <a:off x="3429000" y="3505200"/>
            <a:ext cx="1676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ight Arrow 5"/>
          <p:cNvSpPr/>
          <p:nvPr/>
        </p:nvSpPr>
        <p:spPr>
          <a:xfrm flipV="1">
            <a:off x="2667000" y="3505201"/>
            <a:ext cx="762000" cy="1523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1970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quick invoices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02316"/>
            <a:ext cx="8229600" cy="3921730"/>
          </a:xfrm>
        </p:spPr>
      </p:pic>
      <p:sp>
        <p:nvSpPr>
          <p:cNvPr id="5" name="Right Arrow 4"/>
          <p:cNvSpPr/>
          <p:nvPr/>
        </p:nvSpPr>
        <p:spPr>
          <a:xfrm>
            <a:off x="2514600" y="3886200"/>
            <a:ext cx="9906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232594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Fill in the source and batch field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3240"/>
            <a:ext cx="8229600" cy="4379882"/>
          </a:xfrm>
        </p:spPr>
      </p:pic>
      <p:sp>
        <p:nvSpPr>
          <p:cNvPr id="5" name="Rectangle 4"/>
          <p:cNvSpPr/>
          <p:nvPr/>
        </p:nvSpPr>
        <p:spPr>
          <a:xfrm>
            <a:off x="3810000" y="3581400"/>
            <a:ext cx="1600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ight Arrow 5"/>
          <p:cNvSpPr/>
          <p:nvPr/>
        </p:nvSpPr>
        <p:spPr>
          <a:xfrm>
            <a:off x="3200400" y="3657600"/>
            <a:ext cx="6096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676307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Click on enter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3240"/>
            <a:ext cx="8229600" cy="4379882"/>
          </a:xfrm>
        </p:spPr>
      </p:pic>
      <p:sp>
        <p:nvSpPr>
          <p:cNvPr id="5" name="Rectangle 4"/>
          <p:cNvSpPr/>
          <p:nvPr/>
        </p:nvSpPr>
        <p:spPr>
          <a:xfrm>
            <a:off x="5029200" y="4343400"/>
            <a:ext cx="685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Down Arrow 5"/>
          <p:cNvSpPr/>
          <p:nvPr/>
        </p:nvSpPr>
        <p:spPr>
          <a:xfrm>
            <a:off x="5181600" y="3962400"/>
            <a:ext cx="381000" cy="4572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820756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Fill in the supplier , site , supplier </a:t>
            </a:r>
            <a:r>
              <a:rPr lang="en-US" dirty="0" err="1"/>
              <a:t>Num</a:t>
            </a:r>
            <a:r>
              <a:rPr lang="en-US" dirty="0"/>
              <a:t> and invoice amount field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67217"/>
            <a:ext cx="8229600" cy="4391931"/>
          </a:xfrm>
        </p:spPr>
      </p:pic>
      <p:sp>
        <p:nvSpPr>
          <p:cNvPr id="5" name="Rectangle 4"/>
          <p:cNvSpPr/>
          <p:nvPr/>
        </p:nvSpPr>
        <p:spPr>
          <a:xfrm>
            <a:off x="2667000" y="2895600"/>
            <a:ext cx="4038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ight Arrow 5"/>
          <p:cNvSpPr/>
          <p:nvPr/>
        </p:nvSpPr>
        <p:spPr>
          <a:xfrm>
            <a:off x="2057400" y="2895600"/>
            <a:ext cx="6096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718793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Select the invoice and click on create invoices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75482"/>
            <a:ext cx="8229600" cy="4175401"/>
          </a:xfrm>
        </p:spPr>
      </p:pic>
      <p:sp>
        <p:nvSpPr>
          <p:cNvPr id="7" name="Rectangle 6"/>
          <p:cNvSpPr/>
          <p:nvPr/>
        </p:nvSpPr>
        <p:spPr>
          <a:xfrm>
            <a:off x="2076450" y="4495800"/>
            <a:ext cx="5029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09800" y="4724400"/>
            <a:ext cx="8382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43400" y="5562600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14800" y="50292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11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2894</Words>
  <Application>Microsoft Office PowerPoint</Application>
  <PresentationFormat>Widescreen</PresentationFormat>
  <Paragraphs>413</Paragraphs>
  <Slides>335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335</vt:i4>
      </vt:variant>
    </vt:vector>
  </HeadingPairs>
  <TitlesOfParts>
    <vt:vector size="337" baseType="lpstr">
      <vt:lpstr>office theme</vt:lpstr>
      <vt:lpstr>Office Theme</vt:lpstr>
      <vt:lpstr>Payables project</vt:lpstr>
      <vt:lpstr>PowerPoint Presentation</vt:lpstr>
      <vt:lpstr>PowerPoint Presentation</vt:lpstr>
      <vt:lpstr>PowerPoint Presentation</vt:lpstr>
      <vt:lpstr>Extra tasks related to GL:</vt:lpstr>
      <vt:lpstr>Project review: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Press Actions 1 &gt; choose  validate &gt; click ok</vt:lpstr>
      <vt:lpstr>Add the tax amount to the invoice amount &gt; revalidate </vt:lpstr>
      <vt:lpstr>PowerPoint Presentation</vt:lpstr>
      <vt:lpstr> Choose accounting &gt; final &gt; ok</vt:lpstr>
      <vt:lpstr>Invoice entries</vt:lpstr>
      <vt:lpstr>PowerPoint Presentation</vt:lpstr>
      <vt:lpstr>PowerPoint Presentation</vt:lpstr>
      <vt:lpstr>PowerPoint Presentation</vt:lpstr>
      <vt:lpstr>open lines &gt; choose item &gt; enter the amount by negative</vt:lpstr>
      <vt:lpstr>PowerPoint Presentation</vt:lpstr>
      <vt:lpstr>Press Actions 1 &gt; choose validate &gt; click ok</vt:lpstr>
      <vt:lpstr>Add the tax amount to the invoice amount &gt; revalidate </vt:lpstr>
      <vt:lpstr>Reopen general &gt; press actions1 &gt; choose create accounting &gt; final &gt; ok</vt:lpstr>
      <vt:lpstr>Click on Reports &gt; choose view accounting</vt:lpstr>
      <vt:lpstr>Invoice entries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Press Actions 1 &gt; choose  validate &gt; click ok</vt:lpstr>
      <vt:lpstr>Add the tax amount to the invoice amount &gt; revalidate </vt:lpstr>
      <vt:lpstr>PowerPoint Presentation</vt:lpstr>
      <vt:lpstr> Choose accounting &gt; final &gt; ok</vt:lpstr>
      <vt:lpstr>Invoice entries  dr  expense                      cr withholding tax                     cr  liabilities</vt:lpstr>
      <vt:lpstr>Prepayment cycle</vt:lpstr>
      <vt:lpstr> How to Create prepayment cycle?  &gt; choose invoice type( prepayment) &gt; enter supplier(name or number)  </vt:lpstr>
      <vt:lpstr>Enter invoice date, GL date ,invoice number ,invoice amount</vt:lpstr>
      <vt:lpstr>Enter terms date, terms , payment method </vt:lpstr>
      <vt:lpstr>Open lines&gt; enter item &gt; enter amount &gt; enter distribution account &gt; click save</vt:lpstr>
      <vt:lpstr>Click action1 &gt; choose validate &gt; click OK</vt:lpstr>
      <vt:lpstr>Note: needs revalidation  Enter amount after adding tax</vt:lpstr>
      <vt:lpstr>Click action1 &gt; choose validate &gt; click OK</vt:lpstr>
      <vt:lpstr>After validating invoice , Invoice’s status will be (unpaid)</vt:lpstr>
      <vt:lpstr>Click action 1 &gt; choose (create accounting(final)) &gt; click OK</vt:lpstr>
      <vt:lpstr>Click Reports &gt; choose (view accounting)</vt:lpstr>
      <vt:lpstr>Invoice entry Debit side (Prepaid expense) , Credit side  ( Liability) </vt:lpstr>
      <vt:lpstr>To pay the invoice click Action 1 &gt;  choose (pay in full ) &gt; click OK  </vt:lpstr>
      <vt:lpstr>Enter Invoice name &amp; number   &gt; click save </vt:lpstr>
      <vt:lpstr>Click ( Invoice overview) , to review the invoice.</vt:lpstr>
      <vt:lpstr>To review payment entry Click Tools &gt; choose View Accounting</vt:lpstr>
      <vt:lpstr>Payment Entry Debit side ( Liability) , Credit side (Cash Clearing)</vt:lpstr>
      <vt:lpstr>To find invoice : Enter invoice number, type ,supplier name &amp; number </vt:lpstr>
      <vt:lpstr>After payment ,  the invoice status has changed from (unpaid) to ( available).</vt:lpstr>
      <vt:lpstr>Create standard invoice &gt; Enter supplier name &amp; number  &gt; Enter invoice date &amp; GL date  </vt:lpstr>
      <vt:lpstr>&gt;  Enter invoice number &amp; amount </vt:lpstr>
      <vt:lpstr>Open lines &gt; enter item &gt; enter amount &gt; enter distribution account &gt; click save</vt:lpstr>
      <vt:lpstr>Click action1 &gt; choose validate &gt; click OK</vt:lpstr>
      <vt:lpstr>Note: needs revalidation   &gt; Enter amount after adding tax</vt:lpstr>
      <vt:lpstr>Click action1 &gt; choose validate &gt; click OK</vt:lpstr>
      <vt:lpstr>After validating invoice , Invoice’s status will be ( validated)</vt:lpstr>
      <vt:lpstr>Click action 1 &gt; choose (create accounting(final)) &gt; click OK</vt:lpstr>
      <vt:lpstr>Click Reports &gt; Choose View Accounting</vt:lpstr>
      <vt:lpstr>Standard Invoice Entry Debit side (Ap accrual) , Credit side (Liability)</vt:lpstr>
      <vt:lpstr>Open prepayment invoice  click action &gt; choose (apply/unapply prepayment) &gt; click OK</vt:lpstr>
      <vt:lpstr>Choose standard invoice we created. Click apply/unapply </vt:lpstr>
      <vt:lpstr> the invoice status has changed from (available) to ( fully paid ).</vt:lpstr>
      <vt:lpstr>To check invoice payment   &gt; open view payment </vt:lpstr>
      <vt:lpstr>Click Reports &gt; Choose View Accounting</vt:lpstr>
      <vt:lpstr>Entry after applying standard (no. 25) on prepayment (no.22)  Debit side ( Liability) , Credit side (Prepaid expense)</vt:lpstr>
      <vt:lpstr>Create quick invoice</vt:lpstr>
      <vt:lpstr>Click on invoices</vt:lpstr>
      <vt:lpstr>Click on entry</vt:lpstr>
      <vt:lpstr>Click on quick invoices</vt:lpstr>
      <vt:lpstr>Fill in the source and batch field</vt:lpstr>
      <vt:lpstr>Click on enter</vt:lpstr>
      <vt:lpstr>Fill in the supplier , site , supplier Num and invoice amount field</vt:lpstr>
      <vt:lpstr>Select the invoice and click on create invoices </vt:lpstr>
      <vt:lpstr>Click on ok</vt:lpstr>
      <vt:lpstr>.</vt:lpstr>
      <vt:lpstr>Click on view and requests</vt:lpstr>
      <vt:lpstr>Click on find</vt:lpstr>
      <vt:lpstr>The invoice has been run to move from the interface to invoices.</vt:lpstr>
      <vt:lpstr>Then I will display the invoice by clicking on view output.</vt:lpstr>
      <vt:lpstr>The invoice is now displayed</vt:lpstr>
      <vt:lpstr>Now I will make an action for the invoice that was entered.</vt:lpstr>
      <vt:lpstr>Click on invoices</vt:lpstr>
      <vt:lpstr>Follow the arrow</vt:lpstr>
      <vt:lpstr>Select the invoice that the action will process</vt:lpstr>
      <vt:lpstr>Click on Action</vt:lpstr>
      <vt:lpstr>Click on validate&gt;ok</vt:lpstr>
      <vt:lpstr>Click on action&gt;create accounting&gt;final&gt;ok</vt:lpstr>
      <vt:lpstr>PowerPoint Presentation</vt:lpstr>
      <vt:lpstr>PowerPoint Presentation</vt:lpstr>
      <vt:lpstr>Create recurring invoice with special calendar</vt:lpstr>
      <vt:lpstr>First, before creating a recurring invoice, you must create a special calendar</vt:lpstr>
      <vt:lpstr>1-Click on setup</vt:lpstr>
      <vt:lpstr>2-Click on calendar</vt:lpstr>
      <vt:lpstr>3-Click on special calendar</vt:lpstr>
      <vt:lpstr>Follow the arrows and rectangles, then save by pressing ctrl + s</vt:lpstr>
      <vt:lpstr>The special calendar is ready and now we will create a recurring invoice</vt:lpstr>
      <vt:lpstr>Click on invoices</vt:lpstr>
      <vt:lpstr>Click on entry</vt:lpstr>
      <vt:lpstr>Click on Recurring invoices</vt:lpstr>
      <vt:lpstr>Follow the arrows and rectangles, then click on amounts</vt:lpstr>
      <vt:lpstr>Follow the arrows and rectangles, then click on create recurring invoices</vt:lpstr>
      <vt:lpstr>Click on ok</vt:lpstr>
      <vt:lpstr>To take the action for the invoice</vt:lpstr>
      <vt:lpstr>Click on entry</vt:lpstr>
      <vt:lpstr>Click on invoices</vt:lpstr>
      <vt:lpstr>Follow arrow</vt:lpstr>
      <vt:lpstr>Follow the arrows and rectangles, then click on find</vt:lpstr>
      <vt:lpstr>Select the invoice that the action will process then click on action</vt:lpstr>
      <vt:lpstr>Click on validate&gt;ok</vt:lpstr>
      <vt:lpstr>Click on action&gt;create accounting&gt;final&gt;ok</vt:lpstr>
      <vt:lpstr>PowerPoint Presentation</vt:lpstr>
      <vt:lpstr>.</vt:lpstr>
      <vt:lpstr>Show all accounting entries for each invoice.</vt:lpstr>
      <vt:lpstr>Click on view</vt:lpstr>
      <vt:lpstr>Click on requests</vt:lpstr>
      <vt:lpstr>Click on submit a new request</vt:lpstr>
      <vt:lpstr>Follow the arrows and rectangles, then click on options</vt:lpstr>
      <vt:lpstr>Transfer from PDF to EXCEL then click on ok</vt:lpstr>
      <vt:lpstr>Click on submit</vt:lpstr>
      <vt:lpstr>Click on NO</vt:lpstr>
      <vt:lpstr>Click on find</vt:lpstr>
      <vt:lpstr>Click on view output</vt:lpstr>
      <vt:lpstr>Click on ok</vt:lpstr>
      <vt:lpstr>Now all invoices are displayed</vt:lpstr>
      <vt:lpstr>payment processing Create Bank, branch and bank account</vt:lpstr>
      <vt:lpstr>Create Bank</vt:lpstr>
      <vt:lpstr>Click on Banks and bank branches</vt:lpstr>
      <vt:lpstr>Fill in the country and bank name field</vt:lpstr>
      <vt:lpstr>Click on finish</vt:lpstr>
      <vt:lpstr>PowerPoint Presentation</vt:lpstr>
      <vt:lpstr>PowerPoint Presentation</vt:lpstr>
      <vt:lpstr>Click on bank branches</vt:lpstr>
      <vt:lpstr>Click on create</vt:lpstr>
      <vt:lpstr>Fill in the country and bank name field</vt:lpstr>
      <vt:lpstr>Click on continue</vt:lpstr>
      <vt:lpstr>Fill in the branch name and branch type field</vt:lpstr>
      <vt:lpstr>Click on finish</vt:lpstr>
      <vt:lpstr>PowerPoint Presentation</vt:lpstr>
      <vt:lpstr>Click on bank accounts </vt:lpstr>
      <vt:lpstr>Fill in the country , bank name and branch name field</vt:lpstr>
      <vt:lpstr>Click on continue</vt:lpstr>
      <vt:lpstr>Fill in the bank account owner and account use field</vt:lpstr>
      <vt:lpstr>Click on next</vt:lpstr>
      <vt:lpstr>Fill in the account name , account number and currency field</vt:lpstr>
      <vt:lpstr>Click on save and next</vt:lpstr>
      <vt:lpstr>Fill in the cash and cash clearing field</vt:lpstr>
      <vt:lpstr>Click on save and next</vt:lpstr>
      <vt:lpstr>Click on organization access</vt:lpstr>
      <vt:lpstr>Fill in the account use and organization field</vt:lpstr>
      <vt:lpstr>Click on continue</vt:lpstr>
      <vt:lpstr>Click on apply</vt:lpstr>
      <vt:lpstr>Click on finish</vt:lpstr>
      <vt:lpstr>PowerPoint Presentation</vt:lpstr>
      <vt:lpstr>Click payment documents</vt:lpstr>
      <vt:lpstr>Click on create </vt:lpstr>
      <vt:lpstr>Fill in the name , paper stock type , format and available document number field</vt:lpstr>
      <vt:lpstr>Click on apply</vt:lpstr>
      <vt:lpstr>Payment </vt:lpstr>
      <vt:lpstr>Payments &gt;&gt; Entry &gt;&gt;payments</vt:lpstr>
      <vt:lpstr>Enter Supplier number, payment date, bank account, payment method, payment process profile </vt:lpstr>
      <vt:lpstr>PowerPoint Presentation</vt:lpstr>
      <vt:lpstr>PowerPoint Presentation</vt:lpstr>
      <vt:lpstr>PowerPoint Presentation</vt:lpstr>
      <vt:lpstr>PowerPoint Presentation</vt:lpstr>
      <vt:lpstr>Choose the invoice &gt;&gt; click ok</vt:lpstr>
      <vt:lpstr>PowerPoint Presentation</vt:lpstr>
      <vt:lpstr>Click Action 1&gt;&gt; create Accounting &gt;&gt;Final&gt;&gt;Ok</vt:lpstr>
      <vt:lpstr>PowerPoint Presentation</vt:lpstr>
      <vt:lpstr>PowerPoint Presentation</vt:lpstr>
      <vt:lpstr>Click Tools &lt;&lt; view Accounting </vt:lpstr>
      <vt:lpstr>Payment entry</vt:lpstr>
      <vt:lpstr>Click invoice Overview</vt:lpstr>
      <vt:lpstr>Click invoice Workbench</vt:lpstr>
      <vt:lpstr>PowerPoint Presentation</vt:lpstr>
      <vt:lpstr>View payments </vt:lpstr>
      <vt:lpstr>Payment another invoice</vt:lpstr>
      <vt:lpstr>Enter Supplier number, payment date, bank account, payment method, payment process profile </vt:lpstr>
      <vt:lpstr>PowerPoint Presentation</vt:lpstr>
      <vt:lpstr>PowerPoint Presentation</vt:lpstr>
      <vt:lpstr>Enter/Adjust invoice </vt:lpstr>
      <vt:lpstr>Choose the invoice &gt;&gt;click Save </vt:lpstr>
      <vt:lpstr>Click Action 1&gt;&gt; create Accounting &gt;&gt;Final&gt;&gt;Ok</vt:lpstr>
      <vt:lpstr>PowerPoint Presentation</vt:lpstr>
      <vt:lpstr>PowerPoint Presentation</vt:lpstr>
      <vt:lpstr>Click Tools &lt;&lt; view Accounting </vt:lpstr>
      <vt:lpstr>Payment Entry</vt:lpstr>
      <vt:lpstr>Click Invoice overview </vt:lpstr>
      <vt:lpstr>Click invoice Workbench</vt:lpstr>
      <vt:lpstr>PowerPoint Presentation</vt:lpstr>
      <vt:lpstr>View payment </vt:lpstr>
      <vt:lpstr>Voiding payments</vt:lpstr>
      <vt:lpstr> </vt:lpstr>
      <vt:lpstr>PowerPoint Presentation</vt:lpstr>
      <vt:lpstr> 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way to cancel the payment </vt:lpstr>
      <vt:lpstr>PowerPoint Presentation</vt:lpstr>
      <vt:lpstr>1</vt:lpstr>
      <vt:lpstr>PowerPoint Presentation</vt:lpstr>
      <vt:lpstr>PowerPoint Presentation</vt:lpstr>
      <vt:lpstr>Cash Clearing</vt:lpstr>
      <vt:lpstr>PowerPoint Presentation</vt:lpstr>
      <vt:lpstr>PowerPoint Presentation</vt:lpstr>
      <vt:lpstr>PowerPoint Presentation</vt:lpstr>
      <vt:lpstr>Create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Unclear Transactions</vt:lpstr>
      <vt:lpstr>PowerPoint Presentation</vt:lpstr>
      <vt:lpstr>PowerPoint Presentation</vt:lpstr>
      <vt:lpstr>PowerPoint Presentation</vt:lpstr>
      <vt:lpstr>Create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Closing process</vt:lpstr>
      <vt:lpstr>PowerPoint Presentation</vt:lpstr>
      <vt:lpstr> Open View &gt; choose requests &gt; submit a new request</vt:lpstr>
      <vt:lpstr> Enter "create accounting" in name &gt; choose the ledger &gt; enter the period end date &gt; mode " final" &gt; report "detail" &gt; click ok</vt:lpstr>
      <vt:lpstr>Click  on options &gt; choose the formate of the report &gt; click ok</vt:lpstr>
      <vt:lpstr>Click submit</vt:lpstr>
      <vt:lpstr>Return to requests &gt; choose the request &gt; click on view output</vt:lpstr>
      <vt:lpstr>To make (Transfer to General Ledger Request) Click (View) &gt; Choose (Requests)</vt:lpstr>
      <vt:lpstr>Click (Submit a New Request)</vt:lpstr>
      <vt:lpstr>Search about Request title</vt:lpstr>
      <vt:lpstr>Enter Ledger &gt; End date &gt; Post In General Ledger (NO)</vt:lpstr>
      <vt:lpstr>Click (Submit)</vt:lpstr>
      <vt:lpstr>Choose (All My Requests) &gt; Click (Find)</vt:lpstr>
      <vt:lpstr>The Request is  in progress</vt:lpstr>
      <vt:lpstr>The Request is completed</vt:lpstr>
      <vt:lpstr>Click on Responsibility &gt; Choose General Ledger, (Vision Operations)</vt:lpstr>
      <vt:lpstr>Enter (ledger ,source, period ,posting)</vt:lpstr>
      <vt:lpstr>All Unposted Invoices had transferred to GL </vt:lpstr>
      <vt:lpstr>click view &lt;&lt;  Request </vt:lpstr>
      <vt:lpstr>Choose submit a new request </vt:lpstr>
      <vt:lpstr>Click subledger period close exceptions report &gt;&gt; click OK </vt:lpstr>
      <vt:lpstr>Choose Vision operations  &gt;&gt; click OK </vt:lpstr>
      <vt:lpstr> Enter the period &gt;&gt; Click OK </vt:lpstr>
      <vt:lpstr>Click Submit</vt:lpstr>
      <vt:lpstr>Click find </vt:lpstr>
      <vt:lpstr>Click  Refresh data &gt;&gt; view output </vt:lpstr>
      <vt:lpstr>Period close exception</vt:lpstr>
      <vt:lpstr>PowerPoint Presentation</vt:lpstr>
      <vt:lpstr>PowerPoint Presentation</vt:lpstr>
      <vt:lpstr>Search for the request name  click ok</vt:lpstr>
      <vt:lpstr>Enter period name   click ok</vt:lpstr>
      <vt:lpstr>Press submit</vt:lpstr>
      <vt:lpstr>Choose the  request  </vt:lpstr>
      <vt:lpstr>Extracting the trial balance</vt:lpstr>
      <vt:lpstr>Enter the gl name  the source "payables" the status unposted and the period "nov-16" then click find</vt:lpstr>
      <vt:lpstr>Choose the journal and click on review</vt:lpstr>
      <vt:lpstr>Review the journal and click post</vt:lpstr>
      <vt:lpstr>Do the same process with all the unposted journals</vt:lpstr>
      <vt:lpstr>Click on view &gt; request</vt:lpstr>
      <vt:lpstr>Click on submit a new request</vt:lpstr>
      <vt:lpstr>Enter the name " trial balance" &gt; enter values of the fields in the square &gt; choose the period " nov-16" &gt; choose "ptd(period to date)" &gt; click ok</vt:lpstr>
      <vt:lpstr>Click submit</vt:lpstr>
      <vt:lpstr>PowerPoint Presentation</vt:lpstr>
      <vt:lpstr>Choose the request "trial balance" &gt; click view output</vt:lpstr>
      <vt:lpstr>The trial balance account appear as shown: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tasks (gl)</vt:lpstr>
      <vt:lpstr>Create journal entries</vt:lpstr>
      <vt:lpstr>Click new journal</vt:lpstr>
      <vt:lpstr>Add journal and add Account line1 debit &amp; line2 credit</vt:lpstr>
      <vt:lpstr>Tow way post Click post in journal</vt:lpstr>
      <vt:lpstr>Click post </vt:lpstr>
      <vt:lpstr>Two way reverse Reverse Switch Dr/Cr</vt:lpstr>
      <vt:lpstr>Line 1 the debit become credit Line 2 the credit become debit</vt:lpstr>
      <vt:lpstr>Reverse change sign</vt:lpstr>
      <vt:lpstr>Line 1 &amp; Line 2 become negative</vt:lpstr>
      <vt:lpstr>Create auto copy batch</vt:lpstr>
      <vt:lpstr>Research source auto copy period Aug-16</vt:lpstr>
      <vt:lpstr>Click review journal</vt:lpstr>
      <vt:lpstr>Become auto copy batch</vt:lpstr>
      <vt:lpstr>Create Recurring journals Click journals &amp; Recurring</vt:lpstr>
      <vt:lpstr>Add Recurring batch &amp; journal entry Click Lines</vt:lpstr>
      <vt:lpstr>Line 1 add Account &amp; Amount</vt:lpstr>
      <vt:lpstr>Line 2 add Account &amp; Amount</vt:lpstr>
      <vt:lpstr>Line 1 become debit 1500 Line 2 become credit 1500</vt:lpstr>
      <vt:lpstr>Create define daily rates  Click setup click currencies click rates &amp;daily</vt:lpstr>
      <vt:lpstr>Create daily rates</vt:lpstr>
      <vt:lpstr>Define daily rates</vt:lpstr>
      <vt:lpstr>Create journal with daily rates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Payables project</dc:title>
  <dc:creator>El-Wattaneya</dc:creator>
  <cp:lastModifiedBy>shosho.sabry2002@hotmail.com</cp:lastModifiedBy>
  <cp:revision>3280</cp:revision>
  <dcterms:created xsi:type="dcterms:W3CDTF">2025-02-10T15:43:56Z</dcterms:created>
  <dcterms:modified xsi:type="dcterms:W3CDTF">2025-05-10T23:53:22Z</dcterms:modified>
</cp:coreProperties>
</file>